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1" r:id="rId2"/>
    <p:sldId id="289" r:id="rId3"/>
    <p:sldId id="288" r:id="rId4"/>
    <p:sldId id="258" r:id="rId5"/>
    <p:sldId id="278" r:id="rId6"/>
    <p:sldId id="282" r:id="rId7"/>
    <p:sldId id="279" r:id="rId8"/>
    <p:sldId id="283" r:id="rId9"/>
    <p:sldId id="284" r:id="rId10"/>
    <p:sldId id="285" r:id="rId11"/>
    <p:sldId id="286" r:id="rId12"/>
    <p:sldId id="259" r:id="rId13"/>
    <p:sldId id="262" r:id="rId14"/>
    <p:sldId id="261" r:id="rId15"/>
    <p:sldId id="290" r:id="rId16"/>
    <p:sldId id="280" r:id="rId17"/>
    <p:sldId id="274" r:id="rId18"/>
    <p:sldId id="275" r:id="rId19"/>
    <p:sldId id="265" r:id="rId20"/>
    <p:sldId id="263" r:id="rId21"/>
    <p:sldId id="287" r:id="rId22"/>
    <p:sldId id="260" r:id="rId23"/>
    <p:sldId id="268" r:id="rId24"/>
    <p:sldId id="267" r:id="rId25"/>
    <p:sldId id="269"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520E"/>
    <a:srgbClr val="5C7B8A"/>
    <a:srgbClr val="628466"/>
    <a:srgbClr val="937953"/>
    <a:srgbClr val="B8872E"/>
    <a:srgbClr val="459997"/>
    <a:srgbClr val="337170"/>
    <a:srgbClr val="0E9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67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00EA2EB-F713-406A-AA1B-C0A497487F8B}" type="datetimeFigureOut">
              <a:rPr lang="en-US"/>
              <a:pPr>
                <a:defRPr/>
              </a:pPr>
              <a:t>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6FC7161-E2FB-4949-AEC9-3557D1652C2E}" type="slidenum">
              <a:rPr lang="en-US"/>
              <a:pPr>
                <a:defRPr/>
              </a:pPr>
              <a:t>‹#›</a:t>
            </a:fld>
            <a:endParaRPr lang="en-US"/>
          </a:p>
        </p:txBody>
      </p:sp>
    </p:spTree>
    <p:extLst>
      <p:ext uri="{BB962C8B-B14F-4D97-AF65-F5344CB8AC3E}">
        <p14:creationId xmlns:p14="http://schemas.microsoft.com/office/powerpoint/2010/main" val="3322773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How do the free days work exactly?  Especially in terms of freedom and what is allowed for student exploration (can they go out on their own or must small groups be accompanied by adults at all times).  Thoughts on how this might work?</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788FFDE-06DE-4257-B2CB-4EA7DB24050B}" type="slidenum">
              <a:rPr lang="en-US" altLang="en-US" smtClean="0">
                <a:latin typeface="Arial" charset="0"/>
              </a:rPr>
              <a:pPr eaLnBrk="1" hangingPunct="1">
                <a:spcBef>
                  <a:spcPct val="0"/>
                </a:spcBef>
              </a:pPr>
              <a:t>4</a:t>
            </a:fld>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How do the free days work exactly?  Especially in terms of freedom and what is allowed for student exploration (can they go out on their own or must small groups be accompanied by adults at all times).  Thoughts on how this might work?</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8E56A16-71D7-4421-A8F0-FC0D965466EE}" type="slidenum">
              <a:rPr lang="en-US" altLang="en-US" smtClean="0">
                <a:latin typeface="Arial" charset="0"/>
              </a:rPr>
              <a:pPr eaLnBrk="1" hangingPunct="1">
                <a:spcBef>
                  <a:spcPct val="0"/>
                </a:spcBef>
              </a:pPr>
              <a:t>5</a:t>
            </a:fld>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How do the free days work exactly?  Especially in terms of freedom and what is allowed for student exploration (can they go out on their own or must small groups be accompanied by adults at all times).  Thoughts on how this might work?  Do we get to go into the collosseum?</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608B290-0B7B-417D-927E-9B1D216B4EFB}" type="slidenum">
              <a:rPr lang="en-US" altLang="en-US" smtClean="0">
                <a:latin typeface="Arial" charset="0"/>
              </a:rPr>
              <a:pPr eaLnBrk="1" hangingPunct="1">
                <a:spcBef>
                  <a:spcPct val="0"/>
                </a:spcBef>
              </a:pPr>
              <a:t>7</a:t>
            </a:fld>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Is the enrollment fee only paid after the student/adult is ACCEPTED?  May want to clarify that $95 is returned if student is not selected to go on the trip (if this is the case).</a:t>
            </a:r>
          </a:p>
          <a:p>
            <a:pPr eaLnBrk="1" hangingPunct="1">
              <a:spcBef>
                <a:spcPct val="0"/>
              </a:spcBef>
            </a:pPr>
            <a:r>
              <a:rPr lang="en-US" altLang="en-US" smtClean="0"/>
              <a:t>Also, maybe a break-down of what the program fee might include (e.g. airfare, hotel, meals, etc.)</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8C0D59E-FDF6-4B2F-8DD2-D08C83EBC20C}" type="slidenum">
              <a:rPr lang="en-US" altLang="en-US" smtClean="0">
                <a:solidFill>
                  <a:srgbClr val="000000"/>
                </a:solidFill>
                <a:latin typeface="Arial" charset="0"/>
              </a:rPr>
              <a:pPr eaLnBrk="1" hangingPunct="1">
                <a:spcBef>
                  <a:spcPct val="0"/>
                </a:spcBef>
              </a:pPr>
              <a:t>15</a:t>
            </a:fld>
            <a:endParaRPr lang="en-US" altLang="en-US" smtClean="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Do either of you know much about the meals that ARE included?  For instance, are people allowed to order or pick their dinner from the restaurants menu, or are they restricted to say 3 options and must pick one of those?  I guess I am wondering the flexibility there or is the food itself already pre-selected by EF?</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F2CA816-D311-4098-87E4-A783DD667D4A}" type="slidenum">
              <a:rPr lang="en-US" altLang="en-US" smtClean="0">
                <a:latin typeface="Arial" charset="0"/>
              </a:rPr>
              <a:pPr eaLnBrk="1" hangingPunct="1">
                <a:spcBef>
                  <a:spcPct val="0"/>
                </a:spcBef>
              </a:pPr>
              <a:t>18</a:t>
            </a:fld>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6CC1F-E79A-4A34-B770-83D32F278804}" type="slidenum">
              <a:rPr lang="en-US"/>
              <a:pPr>
                <a:defRPr/>
              </a:pPr>
              <a:t>‹#›</a:t>
            </a:fld>
            <a:endParaRPr lang="en-US"/>
          </a:p>
        </p:txBody>
      </p:sp>
    </p:spTree>
    <p:extLst>
      <p:ext uri="{BB962C8B-B14F-4D97-AF65-F5344CB8AC3E}">
        <p14:creationId xmlns:p14="http://schemas.microsoft.com/office/powerpoint/2010/main" val="65744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54AE6-7EDC-4EFA-94E1-B05CCBEC81B2}" type="slidenum">
              <a:rPr lang="en-US"/>
              <a:pPr>
                <a:defRPr/>
              </a:pPr>
              <a:t>‹#›</a:t>
            </a:fld>
            <a:endParaRPr lang="en-US"/>
          </a:p>
        </p:txBody>
      </p:sp>
    </p:spTree>
    <p:extLst>
      <p:ext uri="{BB962C8B-B14F-4D97-AF65-F5344CB8AC3E}">
        <p14:creationId xmlns:p14="http://schemas.microsoft.com/office/powerpoint/2010/main" val="131774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C56307-F16C-4ECC-BB6C-64321A638CE1}" type="slidenum">
              <a:rPr lang="en-US"/>
              <a:pPr>
                <a:defRPr/>
              </a:pPr>
              <a:t>‹#›</a:t>
            </a:fld>
            <a:endParaRPr lang="en-US"/>
          </a:p>
        </p:txBody>
      </p:sp>
    </p:spTree>
    <p:extLst>
      <p:ext uri="{BB962C8B-B14F-4D97-AF65-F5344CB8AC3E}">
        <p14:creationId xmlns:p14="http://schemas.microsoft.com/office/powerpoint/2010/main" val="84463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536631-E593-461C-9E24-90B4FC4B5871}" type="slidenum">
              <a:rPr lang="en-US"/>
              <a:pPr>
                <a:defRPr/>
              </a:pPr>
              <a:t>‹#›</a:t>
            </a:fld>
            <a:endParaRPr lang="en-US"/>
          </a:p>
        </p:txBody>
      </p:sp>
    </p:spTree>
    <p:extLst>
      <p:ext uri="{BB962C8B-B14F-4D97-AF65-F5344CB8AC3E}">
        <p14:creationId xmlns:p14="http://schemas.microsoft.com/office/powerpoint/2010/main" val="34168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BB83B1-C13F-4A29-AE3D-79B97006AC76}" type="slidenum">
              <a:rPr lang="en-US"/>
              <a:pPr>
                <a:defRPr/>
              </a:pPr>
              <a:t>‹#›</a:t>
            </a:fld>
            <a:endParaRPr lang="en-US"/>
          </a:p>
        </p:txBody>
      </p:sp>
    </p:spTree>
    <p:extLst>
      <p:ext uri="{BB962C8B-B14F-4D97-AF65-F5344CB8AC3E}">
        <p14:creationId xmlns:p14="http://schemas.microsoft.com/office/powerpoint/2010/main" val="15755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054BDE-670D-4A2C-B88C-A1478FD3EED9}" type="slidenum">
              <a:rPr lang="en-US"/>
              <a:pPr>
                <a:defRPr/>
              </a:pPr>
              <a:t>‹#›</a:t>
            </a:fld>
            <a:endParaRPr lang="en-US"/>
          </a:p>
        </p:txBody>
      </p:sp>
    </p:spTree>
    <p:extLst>
      <p:ext uri="{BB962C8B-B14F-4D97-AF65-F5344CB8AC3E}">
        <p14:creationId xmlns:p14="http://schemas.microsoft.com/office/powerpoint/2010/main" val="355393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D4320E-A75C-48BF-A6EC-DF58369FBCBD}" type="slidenum">
              <a:rPr lang="en-US"/>
              <a:pPr>
                <a:defRPr/>
              </a:pPr>
              <a:t>‹#›</a:t>
            </a:fld>
            <a:endParaRPr lang="en-US"/>
          </a:p>
        </p:txBody>
      </p:sp>
    </p:spTree>
    <p:extLst>
      <p:ext uri="{BB962C8B-B14F-4D97-AF65-F5344CB8AC3E}">
        <p14:creationId xmlns:p14="http://schemas.microsoft.com/office/powerpoint/2010/main" val="35939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C32974-0F84-4D42-8D6D-AC8F814FA22D}" type="slidenum">
              <a:rPr lang="en-US"/>
              <a:pPr>
                <a:defRPr/>
              </a:pPr>
              <a:t>‹#›</a:t>
            </a:fld>
            <a:endParaRPr lang="en-US"/>
          </a:p>
        </p:txBody>
      </p:sp>
    </p:spTree>
    <p:extLst>
      <p:ext uri="{BB962C8B-B14F-4D97-AF65-F5344CB8AC3E}">
        <p14:creationId xmlns:p14="http://schemas.microsoft.com/office/powerpoint/2010/main" val="321841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F459A7-6F58-4EE4-8961-91910BB6FBF8}" type="slidenum">
              <a:rPr lang="en-US"/>
              <a:pPr>
                <a:defRPr/>
              </a:pPr>
              <a:t>‹#›</a:t>
            </a:fld>
            <a:endParaRPr lang="en-US"/>
          </a:p>
        </p:txBody>
      </p:sp>
    </p:spTree>
    <p:extLst>
      <p:ext uri="{BB962C8B-B14F-4D97-AF65-F5344CB8AC3E}">
        <p14:creationId xmlns:p14="http://schemas.microsoft.com/office/powerpoint/2010/main" val="291955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7D5A5D-120A-4156-8E86-0D8DD892BBB4}" type="slidenum">
              <a:rPr lang="en-US"/>
              <a:pPr>
                <a:defRPr/>
              </a:pPr>
              <a:t>‹#›</a:t>
            </a:fld>
            <a:endParaRPr lang="en-US"/>
          </a:p>
        </p:txBody>
      </p:sp>
    </p:spTree>
    <p:extLst>
      <p:ext uri="{BB962C8B-B14F-4D97-AF65-F5344CB8AC3E}">
        <p14:creationId xmlns:p14="http://schemas.microsoft.com/office/powerpoint/2010/main" val="40724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20B10E-A146-4784-9B70-3D3DE6A48D5A}" type="slidenum">
              <a:rPr lang="en-US"/>
              <a:pPr>
                <a:defRPr/>
              </a:pPr>
              <a:t>‹#›</a:t>
            </a:fld>
            <a:endParaRPr lang="en-US"/>
          </a:p>
        </p:txBody>
      </p:sp>
    </p:spTree>
    <p:extLst>
      <p:ext uri="{BB962C8B-B14F-4D97-AF65-F5344CB8AC3E}">
        <p14:creationId xmlns:p14="http://schemas.microsoft.com/office/powerpoint/2010/main" val="388898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CB7B0-8339-4498-85D5-43DCB59FB653}" type="slidenum">
              <a:rPr lang="en-US"/>
              <a:pPr>
                <a:defRPr/>
              </a:pPr>
              <a:t>‹#›</a:t>
            </a:fld>
            <a:endParaRPr lang="en-US"/>
          </a:p>
        </p:txBody>
      </p:sp>
    </p:spTree>
    <p:extLst>
      <p:ext uri="{BB962C8B-B14F-4D97-AF65-F5344CB8AC3E}">
        <p14:creationId xmlns:p14="http://schemas.microsoft.com/office/powerpoint/2010/main" val="262216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7B8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CABD9F-421D-4D8F-9BB1-B7C6092E75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hyperlink" Target="http://globalxpeditions.weebly.com/fundraising.html" TargetMode="Externa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globalxpeditions.weebly.com/japan-2015.htm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jpeg"/><Relationship Id="rId10" Type="http://schemas.openxmlformats.org/officeDocument/2006/relationships/image" Target="../media/image60.jpeg"/><Relationship Id="rId4" Type="http://schemas.openxmlformats.org/officeDocument/2006/relationships/image" Target="../media/image8.jpe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mp"/><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8" descr="http://www.brightfutures.jp/wp-content/uploads/2010/12/honda_asimo.jpg"/>
          <p:cNvPicPr>
            <a:picLocks noChangeAspect="1" noChangeArrowheads="1"/>
          </p:cNvPicPr>
          <p:nvPr/>
        </p:nvPicPr>
        <p:blipFill>
          <a:blip r:embed="rId2">
            <a:extLst>
              <a:ext uri="{28A0092B-C50C-407E-A947-70E740481C1C}">
                <a14:useLocalDpi xmlns:a14="http://schemas.microsoft.com/office/drawing/2010/main" val="0"/>
              </a:ext>
            </a:extLst>
          </a:blip>
          <a:srcRect r="25505"/>
          <a:stretch>
            <a:fillRect/>
          </a:stretch>
        </p:blipFill>
        <p:spPr bwMode="auto">
          <a:xfrm>
            <a:off x="7924800" y="3859213"/>
            <a:ext cx="1122363"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2" descr="http://www.volleywood.net/wp-content/uploads/2011/01/tokyo_postcard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10287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16"/>
          <p:cNvSpPr txBox="1">
            <a:spLocks noChangeArrowheads="1"/>
          </p:cNvSpPr>
          <p:nvPr/>
        </p:nvSpPr>
        <p:spPr bwMode="auto">
          <a:xfrm>
            <a:off x="-122238" y="6019800"/>
            <a:ext cx="8367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p>
          <a:p>
            <a:pPr algn="ctr" eaLnBrk="1" hangingPunct="1">
              <a:spcBef>
                <a:spcPct val="0"/>
              </a:spcBef>
              <a:buFontTx/>
              <a:buNone/>
            </a:pPr>
            <a:r>
              <a:rPr lang="en-US" altLang="en-US" sz="1600">
                <a:solidFill>
                  <a:schemeClr val="bg1"/>
                </a:solidFill>
              </a:rPr>
              <a:t>*Note – this trip is not affiliated with Moscow Middle School or the Moscow School </a:t>
            </a:r>
          </a:p>
          <a:p>
            <a:pPr algn="ctr" eaLnBrk="1" hangingPunct="1">
              <a:spcBef>
                <a:spcPct val="0"/>
              </a:spcBef>
              <a:buFontTx/>
              <a:buNone/>
            </a:pPr>
            <a:r>
              <a:rPr lang="en-US" altLang="en-US" sz="1600">
                <a:solidFill>
                  <a:schemeClr val="bg1"/>
                </a:solidFill>
              </a:rPr>
              <a:t>District.  It is an independent student/parent educational opportunity.</a:t>
            </a:r>
          </a:p>
        </p:txBody>
      </p:sp>
      <p:pic>
        <p:nvPicPr>
          <p:cNvPr id="2053" name="Picture 4" descr="http://www.expattaxjapan.com/japan-garden_002457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613" y="1035050"/>
            <a:ext cx="2143125" cy="282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4" name="Picture 14" descr="http://www.columbia.edu/cu/anime/images/chib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4888" y="588963"/>
            <a:ext cx="151288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6" descr="http://www.rampartsofcivilization.com/wp-content/uploads/2011/07/KABUKI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8963"/>
            <a:ext cx="1709738"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0" descr="http://upload.wikimedia.org/wikipedia/commons/thumb/4/43/Asashoryu_Jan08.JPG/200px-Asashoryu_Jan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249613"/>
            <a:ext cx="14874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1709738" y="17463"/>
            <a:ext cx="5645150" cy="954087"/>
          </a:xfrm>
          <a:prstGeom prst="rect">
            <a:avLst/>
          </a:prstGeom>
          <a:noFill/>
        </p:spPr>
        <p:txBody>
          <a:bodyPr>
            <a:spAutoFit/>
          </a:bodyPr>
          <a:lstStyle/>
          <a:p>
            <a:pPr algn="ctr">
              <a:defRPr/>
            </a:pPr>
            <a:r>
              <a:rPr lang="en-US" sz="2800" b="1" kern="10" dirty="0">
                <a:solidFill>
                  <a:schemeClr val="bg1"/>
                </a:solidFill>
                <a:latin typeface="Times New Roman"/>
                <a:cs typeface="Times New Roman"/>
              </a:rPr>
              <a:t>Japan: An Ancient and Modern Adventure Summer 2015</a:t>
            </a:r>
          </a:p>
        </p:txBody>
      </p:sp>
      <p:pic>
        <p:nvPicPr>
          <p:cNvPr id="2058" name="Picture 2" descr="http://4.bp.blogspot.com/_esI-JjdXJLw/TI3pL0LV-SI/AAAAAAAAAEM/JukKoSG9mz4/s1600/Mt+Fuji+and+hou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8175" y="3200400"/>
            <a:ext cx="1766888" cy="282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6" descr="http://moviebuzzers.com/wp-content/uploads/2012/08/kenwatanab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013" y="3003550"/>
            <a:ext cx="1371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descr="http://media.tumblr.com/tumblr_lk994lg5hB1qdw98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4676"/>
            <a:ext cx="4165600" cy="3124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293" name="Picture 5" descr="http://www.robertessel.com/data/photos/555_1osaka_castle_ja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22" y="1241990"/>
            <a:ext cx="3520437" cy="2346958"/>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295" name="Picture 7" descr="http://www.progressiveportal.org/osaka/japan_photos_2002-03/2002-03-16/OsakaMuseumIncendBomb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8762" y="4805363"/>
            <a:ext cx="1305638" cy="197868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297" name="Picture 9" descr="http://t3.gstatic.com/images?q=tbn:ANd9GcTNwRnU8QKSB60sf7tkvEO1YeCtmRdyyjO80cMqYU8e2SFrFJJE:webtaj.com/images/anime-archives_627463.jpg"/>
          <p:cNvPicPr>
            <a:picLocks noChangeAspect="1" noChangeArrowheads="1"/>
          </p:cNvPicPr>
          <p:nvPr/>
        </p:nvPicPr>
        <p:blipFill rotWithShape="1">
          <a:blip r:embed="rId5">
            <a:extLst>
              <a:ext uri="{28A0092B-C50C-407E-A947-70E740481C1C}">
                <a14:useLocalDpi xmlns:a14="http://schemas.microsoft.com/office/drawing/2010/main" val="0"/>
              </a:ext>
            </a:extLst>
          </a:blip>
          <a:srcRect l="26023"/>
          <a:stretch/>
        </p:blipFill>
        <p:spPr bwMode="auto">
          <a:xfrm>
            <a:off x="6789420" y="2757095"/>
            <a:ext cx="2001151" cy="168592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2088" y="158750"/>
            <a:ext cx="3521075" cy="425450"/>
          </a:xfrm>
          <a:prstGeom prst="rect">
            <a:avLst/>
          </a:prstGeom>
          <a:solidFill>
            <a:schemeClr val="accent6">
              <a:lumMod val="50000"/>
            </a:schemeClr>
          </a:solidFill>
        </p:spPr>
        <p:txBody>
          <a:bodyPr>
            <a:spAutoFit/>
          </a:bodyPr>
          <a:lstStyle/>
          <a:p>
            <a:pPr algn="ctr">
              <a:lnSpc>
                <a:spcPct val="90000"/>
              </a:lnSpc>
              <a:spcBef>
                <a:spcPct val="20000"/>
              </a:spcBef>
              <a:spcAft>
                <a:spcPts val="600"/>
              </a:spcAft>
              <a:defRPr/>
            </a:pPr>
            <a:r>
              <a:rPr lang="en-US" sz="2400" b="1" dirty="0">
                <a:solidFill>
                  <a:srgbClr val="FFFFFF"/>
                </a:solidFill>
              </a:rPr>
              <a:t>Day 8 – Kyoto/Osaka</a:t>
            </a:r>
          </a:p>
        </p:txBody>
      </p:sp>
      <p:sp>
        <p:nvSpPr>
          <p:cNvPr id="3" name="Rectangle 2"/>
          <p:cNvSpPr>
            <a:spLocks noChangeArrowheads="1"/>
          </p:cNvSpPr>
          <p:nvPr/>
        </p:nvSpPr>
        <p:spPr bwMode="auto">
          <a:xfrm>
            <a:off x="7938" y="4419600"/>
            <a:ext cx="24384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Aft>
                <a:spcPts val="600"/>
              </a:spcAft>
              <a:buFont typeface="Wingdings" pitchFamily="2" charset="2"/>
              <a:buChar char="Ø"/>
            </a:pPr>
            <a:r>
              <a:rPr lang="en-US" altLang="en-US" sz="2400">
                <a:solidFill>
                  <a:srgbClr val="FFFFFF"/>
                </a:solidFill>
              </a:rPr>
              <a:t>Have an Okonomiyaki dinner</a:t>
            </a:r>
          </a:p>
        </p:txBody>
      </p:sp>
      <p:sp>
        <p:nvSpPr>
          <p:cNvPr id="11272" name="Rectangle 3"/>
          <p:cNvSpPr>
            <a:spLocks noChangeArrowheads="1"/>
          </p:cNvSpPr>
          <p:nvPr/>
        </p:nvSpPr>
        <p:spPr bwMode="auto">
          <a:xfrm>
            <a:off x="3765550" y="3454400"/>
            <a:ext cx="30924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Aft>
                <a:spcPts val="600"/>
              </a:spcAft>
              <a:buFont typeface="Wingdings" pitchFamily="2" charset="2"/>
              <a:buChar char="Ø"/>
            </a:pPr>
            <a:r>
              <a:rPr lang="en-US" altLang="en-US" sz="2400">
                <a:solidFill>
                  <a:srgbClr val="FFFFFF"/>
                </a:solidFill>
              </a:rPr>
              <a:t>Visit the TOEI Kyoto Studio Park for a samurai sword lesson</a:t>
            </a:r>
          </a:p>
        </p:txBody>
      </p:sp>
      <p:sp>
        <p:nvSpPr>
          <p:cNvPr id="11273" name="Rectangle 4"/>
          <p:cNvSpPr>
            <a:spLocks noChangeArrowheads="1"/>
          </p:cNvSpPr>
          <p:nvPr/>
        </p:nvSpPr>
        <p:spPr bwMode="auto">
          <a:xfrm>
            <a:off x="7239000" y="4959350"/>
            <a:ext cx="2209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Aft>
                <a:spcPts val="600"/>
              </a:spcAft>
              <a:buFont typeface="Wingdings" pitchFamily="2" charset="2"/>
              <a:buChar char="Ø"/>
            </a:pPr>
            <a:r>
              <a:rPr lang="en-US" altLang="en-US" sz="2400">
                <a:solidFill>
                  <a:srgbClr val="FFFFFF"/>
                </a:solidFill>
              </a:rPr>
              <a:t>Visit the Osaka Peace Museum</a:t>
            </a:r>
          </a:p>
        </p:txBody>
      </p:sp>
      <p:pic>
        <p:nvPicPr>
          <p:cNvPr id="11274" name="Picture 13" descr="http://images.notquitenigella.com/images/japanese-pizza-pancake-okonomiyaki-being-carrie-bradshaw/main-okonomiyaki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094163"/>
            <a:ext cx="178276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76200" y="223838"/>
            <a:ext cx="5108575" cy="2290762"/>
            <a:chOff x="-3412" y="224875"/>
            <a:chExt cx="5108812" cy="2290465"/>
          </a:xfrm>
        </p:grpSpPr>
        <p:pic>
          <p:nvPicPr>
            <p:cNvPr id="12295" name="Picture 9" descr="http://www.ibelieveinadv.com/commons/Eno_Jap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 y="838940"/>
              <a:ext cx="51088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2420" y="224875"/>
              <a:ext cx="3708572" cy="461902"/>
            </a:xfrm>
            <a:prstGeom prst="rect">
              <a:avLst/>
            </a:prstGeom>
            <a:solidFill>
              <a:schemeClr val="accent6">
                <a:lumMod val="50000"/>
              </a:schemeClr>
            </a:solidFill>
          </p:spPr>
          <p:txBody>
            <a:bodyPr>
              <a:spAutoFit/>
            </a:bodyPr>
            <a:lstStyle/>
            <a:p>
              <a:pPr>
                <a:defRPr/>
              </a:pPr>
              <a:r>
                <a:rPr lang="en-US" sz="2400" b="1" dirty="0">
                  <a:solidFill>
                    <a:schemeClr val="bg1"/>
                  </a:solidFill>
                </a:rPr>
                <a:t>Day </a:t>
              </a:r>
              <a:r>
                <a:rPr lang="en-US" sz="2400" b="1" dirty="0">
                  <a:solidFill>
                    <a:schemeClr val="bg1"/>
                  </a:solidFill>
                </a:rPr>
                <a:t>9 – Heading </a:t>
              </a:r>
              <a:r>
                <a:rPr lang="en-US" sz="2400" b="1" dirty="0">
                  <a:solidFill>
                    <a:schemeClr val="bg1"/>
                  </a:solidFill>
                </a:rPr>
                <a:t>Home</a:t>
              </a:r>
            </a:p>
          </p:txBody>
        </p:sp>
      </p:grpSp>
      <p:pic>
        <p:nvPicPr>
          <p:cNvPr id="13323" name="Picture 11" descr="http://farm4.static.flickr.com/3229/3057470556_1739439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8" y="2700231"/>
            <a:ext cx="4089402" cy="3067052"/>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3325" name="Picture 13" descr="http://www.mrwallpaper.com/wallpapers/airplane-flight-sunse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01"/>
          <a:stretch/>
        </p:blipFill>
        <p:spPr bwMode="auto">
          <a:xfrm>
            <a:off x="5486400" y="152400"/>
            <a:ext cx="3490830" cy="27002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3327" name="Picture 15" descr="http://timeopinions.files.wordpress.com/2013/03/memories.jpg?w=480&amp;h=320&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032" y="3176483"/>
            <a:ext cx="3886198" cy="25908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294" name="Picture 4" descr="cooltext1262472227 - Windows Picture and Fax Viewer"/>
          <p:cNvPicPr>
            <a:picLocks noChangeAspect="1"/>
          </p:cNvPicPr>
          <p:nvPr/>
        </p:nvPicPr>
        <p:blipFill>
          <a:blip r:embed="rId6">
            <a:extLst>
              <a:ext uri="{28A0092B-C50C-407E-A947-70E740481C1C}">
                <a14:useLocalDpi xmlns:a14="http://schemas.microsoft.com/office/drawing/2010/main" val="0"/>
              </a:ext>
            </a:extLst>
          </a:blip>
          <a:srcRect l="26343" t="43533" r="26343" b="45317"/>
          <a:stretch>
            <a:fillRect/>
          </a:stretch>
        </p:blipFill>
        <p:spPr bwMode="auto">
          <a:xfrm>
            <a:off x="495300" y="5816600"/>
            <a:ext cx="4089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http://crispme.com/wp-content/uploads/2372.jpg?p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0" name="Rectangle 2"/>
          <p:cNvSpPr>
            <a:spLocks noChangeArrowheads="1"/>
          </p:cNvSpPr>
          <p:nvPr/>
        </p:nvSpPr>
        <p:spPr bwMode="auto">
          <a:xfrm>
            <a:off x="1262063" y="5410200"/>
            <a:ext cx="7086600" cy="1200150"/>
          </a:xfrm>
          <a:prstGeom prst="rect">
            <a:avLst/>
          </a:prstGeom>
          <a:solidFill>
            <a:schemeClr val="accent2">
              <a:lumMod val="5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3600" dirty="0" smtClean="0">
                <a:solidFill>
                  <a:schemeClr val="bg1"/>
                </a:solidFill>
              </a:rPr>
              <a:t>Student Applicants – Trip focus</a:t>
            </a:r>
          </a:p>
          <a:p>
            <a:pPr eaLnBrk="1" hangingPunct="1">
              <a:spcBef>
                <a:spcPct val="0"/>
              </a:spcBef>
              <a:buFontTx/>
              <a:buNone/>
              <a:defRPr/>
            </a:pPr>
            <a:r>
              <a:rPr lang="en-US" altLang="en-US" sz="3600" dirty="0" smtClean="0">
                <a:solidFill>
                  <a:schemeClr val="bg1"/>
                </a:solidFill>
              </a:rPr>
              <a:t>Adult Applicants – Supporting role</a:t>
            </a:r>
          </a:p>
        </p:txBody>
      </p:sp>
      <p:sp>
        <p:nvSpPr>
          <p:cNvPr id="3" name="Rectangle 2"/>
          <p:cNvSpPr/>
          <p:nvPr/>
        </p:nvSpPr>
        <p:spPr>
          <a:xfrm>
            <a:off x="9525" y="0"/>
            <a:ext cx="9134475" cy="966788"/>
          </a:xfrm>
          <a:prstGeom prst="rect">
            <a:avLst/>
          </a:prstGeom>
          <a:solidFill>
            <a:schemeClr val="accent6">
              <a:lumMod val="50000"/>
            </a:schemeClr>
          </a:solidFill>
        </p:spPr>
        <p:txBody>
          <a:bodyPr>
            <a:spAutoFit/>
          </a:bodyPr>
          <a:lstStyle/>
          <a:p>
            <a:pPr marL="0" lvl="1" algn="ctr">
              <a:spcBef>
                <a:spcPct val="20000"/>
              </a:spcBef>
              <a:defRPr/>
            </a:pPr>
            <a:r>
              <a:rPr lang="en-US" altLang="en-US" sz="2800" b="1" kern="0" dirty="0">
                <a:solidFill>
                  <a:srgbClr val="FFFFFF"/>
                </a:solidFill>
                <a:latin typeface="Arial"/>
              </a:rPr>
              <a:t>Trip </a:t>
            </a:r>
            <a:r>
              <a:rPr lang="en-US" altLang="en-US" sz="2800" b="1" kern="0" dirty="0">
                <a:solidFill>
                  <a:srgbClr val="FFFFFF"/>
                </a:solidFill>
                <a:latin typeface="Arial"/>
              </a:rPr>
              <a:t>Leaders</a:t>
            </a:r>
            <a:r>
              <a:rPr lang="en-US" altLang="en-US" sz="2800" kern="0" dirty="0">
                <a:solidFill>
                  <a:srgbClr val="FFFFFF"/>
                </a:solidFill>
                <a:latin typeface="Arial"/>
              </a:rPr>
              <a:t>: </a:t>
            </a:r>
            <a:r>
              <a:rPr lang="en-US" altLang="en-US" sz="2400" dirty="0">
                <a:solidFill>
                  <a:schemeClr val="bg1"/>
                </a:solidFill>
              </a:rPr>
              <a:t>Jason Albrecht, Matthew Haley, Stacy Albrecht, </a:t>
            </a:r>
            <a:endParaRPr lang="en-US" altLang="en-US" sz="2400" dirty="0">
              <a:solidFill>
                <a:schemeClr val="bg1"/>
              </a:solidFill>
            </a:endParaRPr>
          </a:p>
          <a:p>
            <a:pPr marL="0" lvl="1" algn="ctr">
              <a:spcBef>
                <a:spcPct val="20000"/>
              </a:spcBef>
              <a:defRPr/>
            </a:pPr>
            <a:r>
              <a:rPr lang="en-US" altLang="en-US" sz="2400" dirty="0">
                <a:solidFill>
                  <a:schemeClr val="bg1"/>
                </a:solidFill>
              </a:rPr>
              <a:t>and </a:t>
            </a:r>
            <a:r>
              <a:rPr lang="en-US" altLang="en-US" sz="2400" dirty="0">
                <a:solidFill>
                  <a:schemeClr val="bg1"/>
                </a:solidFill>
              </a:rPr>
              <a:t>Daniel </a:t>
            </a:r>
            <a:r>
              <a:rPr lang="en-US" altLang="en-US" sz="2400" dirty="0">
                <a:solidFill>
                  <a:schemeClr val="bg1"/>
                </a:solidFill>
              </a:rPr>
              <a:t>Haley</a:t>
            </a:r>
            <a:endParaRPr lang="en-US" altLang="en-US" sz="24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04800" y="1371600"/>
            <a:ext cx="9136922" cy="4876800"/>
          </a:xfrm>
          <a:extLst/>
        </p:spPr>
        <p:txBody>
          <a:bodyPr/>
          <a:lstStyle/>
          <a:p>
            <a:pPr lvl="1" eaLnBrk="1" hangingPunct="1">
              <a:buFont typeface="Wingdings" panose="05000000000000000000" pitchFamily="2" charset="2"/>
              <a:buChar char="Ø"/>
              <a:defRPr/>
            </a:pPr>
            <a:r>
              <a:rPr lang="en-US" sz="2400" dirty="0" smtClean="0">
                <a:solidFill>
                  <a:schemeClr val="bg1"/>
                </a:solidFill>
              </a:rPr>
              <a:t>Pre and post trip meetings – 85% attendance required</a:t>
            </a:r>
          </a:p>
          <a:p>
            <a:pPr lvl="1" eaLnBrk="1" hangingPunct="1">
              <a:buFont typeface="Wingdings" panose="05000000000000000000" pitchFamily="2" charset="2"/>
              <a:buChar char="Ø"/>
              <a:defRPr/>
            </a:pPr>
            <a:endParaRPr lang="en-US" sz="2400" dirty="0" smtClean="0">
              <a:solidFill>
                <a:schemeClr val="bg1"/>
              </a:solidFill>
            </a:endParaRPr>
          </a:p>
          <a:p>
            <a:pPr lvl="1" eaLnBrk="1" hangingPunct="1">
              <a:buFont typeface="Wingdings" panose="05000000000000000000" pitchFamily="2" charset="2"/>
              <a:buChar char="Ø"/>
              <a:defRPr/>
            </a:pPr>
            <a:r>
              <a:rPr lang="en-US" sz="2400" dirty="0" smtClean="0">
                <a:solidFill>
                  <a:schemeClr val="bg1"/>
                </a:solidFill>
              </a:rPr>
              <a:t>Informational meetings including history, culture, travel tips and more</a:t>
            </a:r>
          </a:p>
          <a:p>
            <a:pPr lvl="2" eaLnBrk="1" hangingPunct="1">
              <a:buFont typeface="Wingdings" panose="05000000000000000000" pitchFamily="2" charset="2"/>
              <a:buChar char="Ø"/>
              <a:defRPr/>
            </a:pPr>
            <a:endParaRPr lang="en-US" dirty="0" smtClean="0">
              <a:solidFill>
                <a:schemeClr val="bg1"/>
              </a:solidFill>
            </a:endParaRPr>
          </a:p>
          <a:p>
            <a:pPr lvl="1" eaLnBrk="1" hangingPunct="1">
              <a:buFont typeface="Wingdings" panose="05000000000000000000" pitchFamily="2" charset="2"/>
              <a:buChar char="Ø"/>
              <a:defRPr/>
            </a:pPr>
            <a:r>
              <a:rPr lang="en-US" sz="2400" dirty="0" smtClean="0">
                <a:solidFill>
                  <a:schemeClr val="bg1"/>
                </a:solidFill>
              </a:rPr>
              <a:t>Ropes course </a:t>
            </a:r>
            <a:r>
              <a:rPr lang="en-US" sz="2400" dirty="0">
                <a:solidFill>
                  <a:schemeClr val="bg1"/>
                </a:solidFill>
              </a:rPr>
              <a:t>t</a:t>
            </a:r>
            <a:r>
              <a:rPr lang="en-US" sz="2400" dirty="0" smtClean="0">
                <a:solidFill>
                  <a:schemeClr val="bg1"/>
                </a:solidFill>
              </a:rPr>
              <a:t>eam </a:t>
            </a:r>
            <a:r>
              <a:rPr lang="en-US" sz="2400" dirty="0">
                <a:solidFill>
                  <a:schemeClr val="bg1"/>
                </a:solidFill>
              </a:rPr>
              <a:t>b</a:t>
            </a:r>
            <a:r>
              <a:rPr lang="en-US" sz="2400" dirty="0" smtClean="0">
                <a:solidFill>
                  <a:schemeClr val="bg1"/>
                </a:solidFill>
              </a:rPr>
              <a:t>uilding activities</a:t>
            </a:r>
          </a:p>
          <a:p>
            <a:pPr lvl="1" eaLnBrk="1" hangingPunct="1">
              <a:buFont typeface="Wingdings" panose="05000000000000000000" pitchFamily="2" charset="2"/>
              <a:buChar char="Ø"/>
              <a:defRPr/>
            </a:pPr>
            <a:endParaRPr lang="en-US" sz="2400" dirty="0" smtClean="0">
              <a:solidFill>
                <a:schemeClr val="bg1"/>
              </a:solidFill>
            </a:endParaRPr>
          </a:p>
          <a:p>
            <a:pPr lvl="1" eaLnBrk="1" hangingPunct="1">
              <a:buFont typeface="Wingdings" panose="05000000000000000000" pitchFamily="2" charset="2"/>
              <a:buChar char="Ø"/>
              <a:defRPr/>
            </a:pPr>
            <a:endParaRPr lang="en-US" sz="2400" dirty="0">
              <a:solidFill>
                <a:schemeClr val="bg1"/>
              </a:solidFill>
            </a:endParaRPr>
          </a:p>
          <a:p>
            <a:pPr lvl="6">
              <a:buFont typeface="Wingdings" panose="05000000000000000000" pitchFamily="2" charset="2"/>
              <a:buChar char="Ø"/>
              <a:defRPr/>
            </a:pPr>
            <a:r>
              <a:rPr lang="en-US" sz="2400" dirty="0">
                <a:solidFill>
                  <a:schemeClr val="bg1"/>
                </a:solidFill>
              </a:rPr>
              <a:t>Travel preparation: </a:t>
            </a:r>
            <a:r>
              <a:rPr lang="en-US" sz="2400" dirty="0" smtClean="0">
                <a:solidFill>
                  <a:schemeClr val="bg1"/>
                </a:solidFill>
              </a:rPr>
              <a:t>passports, luggage</a:t>
            </a:r>
            <a:r>
              <a:rPr lang="en-US" sz="2400" dirty="0">
                <a:solidFill>
                  <a:schemeClr val="bg1"/>
                </a:solidFill>
              </a:rPr>
              <a:t>, what to expect, etc.  </a:t>
            </a:r>
            <a:endParaRPr lang="en-US" sz="2400" dirty="0">
              <a:effectLst>
                <a:outerShdw blurRad="38100" dist="38100" dir="2700000" algn="tl">
                  <a:srgbClr val="FFFFFF"/>
                </a:outerShdw>
              </a:effectLst>
            </a:endParaRPr>
          </a:p>
          <a:p>
            <a:pPr lvl="1" eaLnBrk="1" hangingPunct="1">
              <a:buFont typeface="Wingdings" panose="05000000000000000000" pitchFamily="2" charset="2"/>
              <a:buChar char="Ø"/>
              <a:defRPr/>
            </a:pPr>
            <a:endParaRPr lang="en-US" sz="2400" dirty="0" smtClean="0">
              <a:solidFill>
                <a:schemeClr val="bg1"/>
              </a:solidFill>
            </a:endParaRPr>
          </a:p>
        </p:txBody>
      </p:sp>
      <p:sp>
        <p:nvSpPr>
          <p:cNvPr id="3" name="Rectangle 2"/>
          <p:cNvSpPr/>
          <p:nvPr/>
        </p:nvSpPr>
        <p:spPr>
          <a:xfrm>
            <a:off x="228600" y="228600"/>
            <a:ext cx="8701088" cy="1108075"/>
          </a:xfrm>
          <a:prstGeom prst="rect">
            <a:avLst/>
          </a:prstGeom>
          <a:solidFill>
            <a:schemeClr val="accent6">
              <a:lumMod val="50000"/>
            </a:schemeClr>
          </a:solidFill>
        </p:spPr>
        <p:txBody>
          <a:bodyPr>
            <a:spAutoFit/>
          </a:bodyPr>
          <a:lstStyle/>
          <a:p>
            <a:pPr algn="ctr">
              <a:spcBef>
                <a:spcPct val="20000"/>
              </a:spcBef>
              <a:defRPr/>
            </a:pPr>
            <a:r>
              <a:rPr lang="en-US" sz="3000" b="1" kern="0" dirty="0">
                <a:solidFill>
                  <a:schemeClr val="bg1"/>
                </a:solidFill>
                <a:latin typeface="Arial"/>
              </a:rPr>
              <a:t>Create a unique learning opportunity </a:t>
            </a:r>
            <a:r>
              <a:rPr lang="en-US" sz="3000" b="1" kern="0" dirty="0">
                <a:solidFill>
                  <a:schemeClr val="bg1"/>
                </a:solidFill>
                <a:latin typeface="Arial"/>
              </a:rPr>
              <a:t>… </a:t>
            </a:r>
          </a:p>
          <a:p>
            <a:pPr algn="ctr">
              <a:spcBef>
                <a:spcPct val="20000"/>
              </a:spcBef>
              <a:defRPr/>
            </a:pPr>
            <a:r>
              <a:rPr lang="en-US" sz="3000" b="1" kern="0" dirty="0">
                <a:solidFill>
                  <a:schemeClr val="bg1"/>
                </a:solidFill>
                <a:latin typeface="Arial"/>
              </a:rPr>
              <a:t>this </a:t>
            </a:r>
            <a:r>
              <a:rPr lang="en-US" sz="3000" b="1" kern="0" dirty="0">
                <a:solidFill>
                  <a:schemeClr val="bg1"/>
                </a:solidFill>
                <a:latin typeface="Arial"/>
              </a:rPr>
              <a:t>is more than just a trip!</a:t>
            </a:r>
          </a:p>
        </p:txBody>
      </p:sp>
      <p:pic>
        <p:nvPicPr>
          <p:cNvPr id="15366" name="Picture 6" descr="http://www.actioncoach.com/siteFiles/photos/articles/business_library_team_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988" y="2871535"/>
            <a:ext cx="3065700" cy="1614558"/>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370" name="Picture 10" descr="http://blog.getyourguide.com/wp-content/uploads/2013/05/Old-Suitcase-with-Travel-Stickers2.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0753">
            <a:off x="-80369" y="4174651"/>
            <a:ext cx="2743687" cy="2373289"/>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3175" y="762000"/>
            <a:ext cx="8229600" cy="4525963"/>
          </a:xfrm>
        </p:spPr>
        <p:txBody>
          <a:bodyPr/>
          <a:lstStyle/>
          <a:p>
            <a:pPr lvl="1" eaLnBrk="1" hangingPunct="1">
              <a:spcAft>
                <a:spcPts val="1200"/>
              </a:spcAft>
              <a:buFont typeface="Wingdings" panose="05000000000000000000" pitchFamily="2" charset="2"/>
              <a:buChar char="Ø"/>
              <a:defRPr/>
            </a:pPr>
            <a:r>
              <a:rPr lang="en-US" sz="2600" dirty="0" smtClean="0">
                <a:solidFill>
                  <a:schemeClr val="bg1"/>
                </a:solidFill>
              </a:rPr>
              <a:t>Trip Leaders………………….4 filled positions</a:t>
            </a:r>
          </a:p>
          <a:p>
            <a:pPr lvl="1" eaLnBrk="1" hangingPunct="1">
              <a:spcAft>
                <a:spcPts val="1200"/>
              </a:spcAft>
              <a:buFont typeface="Wingdings" panose="05000000000000000000" pitchFamily="2" charset="2"/>
              <a:buChar char="Ø"/>
              <a:defRPr/>
            </a:pPr>
            <a:r>
              <a:rPr lang="en-US" sz="2600" dirty="0" smtClean="0">
                <a:solidFill>
                  <a:schemeClr val="bg1"/>
                </a:solidFill>
              </a:rPr>
              <a:t>Student Applicants…………..</a:t>
            </a:r>
            <a:r>
              <a:rPr lang="en-US" sz="2600" dirty="0" smtClean="0">
                <a:solidFill>
                  <a:schemeClr val="bg1"/>
                </a:solidFill>
              </a:rPr>
              <a:t>32 </a:t>
            </a:r>
            <a:r>
              <a:rPr lang="en-US" sz="2600" dirty="0" smtClean="0">
                <a:solidFill>
                  <a:schemeClr val="bg1"/>
                </a:solidFill>
              </a:rPr>
              <a:t>slots available </a:t>
            </a:r>
          </a:p>
          <a:p>
            <a:pPr lvl="1" eaLnBrk="1" hangingPunct="1">
              <a:spcAft>
                <a:spcPts val="1800"/>
              </a:spcAft>
              <a:buFont typeface="Wingdings" panose="05000000000000000000" pitchFamily="2" charset="2"/>
              <a:buChar char="Ø"/>
              <a:defRPr/>
            </a:pPr>
            <a:r>
              <a:rPr lang="en-US" sz="2600" dirty="0" smtClean="0">
                <a:solidFill>
                  <a:schemeClr val="bg1"/>
                </a:solidFill>
              </a:rPr>
              <a:t>Adult Applicants</a:t>
            </a:r>
            <a:r>
              <a:rPr lang="en-US" sz="2600" dirty="0" smtClean="0">
                <a:solidFill>
                  <a:schemeClr val="bg1"/>
                </a:solidFill>
              </a:rPr>
              <a:t>……………...</a:t>
            </a:r>
            <a:r>
              <a:rPr lang="en-US" sz="2600" dirty="0">
                <a:solidFill>
                  <a:schemeClr val="bg1"/>
                </a:solidFill>
              </a:rPr>
              <a:t>9</a:t>
            </a:r>
            <a:r>
              <a:rPr lang="en-US" sz="2600" dirty="0" smtClean="0">
                <a:solidFill>
                  <a:schemeClr val="bg1"/>
                </a:solidFill>
              </a:rPr>
              <a:t> </a:t>
            </a:r>
            <a:r>
              <a:rPr lang="en-US" sz="2600" dirty="0" smtClean="0">
                <a:solidFill>
                  <a:schemeClr val="bg1"/>
                </a:solidFill>
              </a:rPr>
              <a:t>slots available</a:t>
            </a:r>
          </a:p>
          <a:p>
            <a:pPr lvl="1" eaLnBrk="1" hangingPunct="1">
              <a:spcAft>
                <a:spcPts val="1200"/>
              </a:spcAft>
              <a:buFontTx/>
              <a:buNone/>
              <a:defRPr/>
            </a:pPr>
            <a:r>
              <a:rPr lang="en-US" sz="2600" dirty="0" smtClean="0">
                <a:solidFill>
                  <a:schemeClr val="bg1"/>
                </a:solidFill>
              </a:rPr>
              <a:t>				       </a:t>
            </a:r>
            <a:endParaRPr lang="en-US" dirty="0" smtClean="0">
              <a:effectLst>
                <a:outerShdw blurRad="38100" dist="38100" dir="2700000" algn="tl">
                  <a:srgbClr val="FFFFFF"/>
                </a:outerShdw>
              </a:effectLst>
            </a:endParaRPr>
          </a:p>
        </p:txBody>
      </p:sp>
      <p:pic>
        <p:nvPicPr>
          <p:cNvPr id="16389" name="Picture 5" descr="http://globalxpeditions.weebly.com/uploads/1/3/1/9/13192950/712920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5276850" cy="3960113"/>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038850" y="3865563"/>
            <a:ext cx="3257550" cy="1576387"/>
          </a:xfrm>
          <a:prstGeom prst="rect">
            <a:avLst/>
          </a:prstGeom>
        </p:spPr>
        <p:txBody>
          <a:bodyPr>
            <a:spAutoFit/>
          </a:bodyPr>
          <a:lstStyle/>
          <a:p>
            <a:pPr marL="742950" lvl="1" indent="-285750">
              <a:spcBef>
                <a:spcPct val="20000"/>
              </a:spcBef>
              <a:spcAft>
                <a:spcPts val="1200"/>
              </a:spcAft>
              <a:defRPr/>
            </a:pPr>
            <a:r>
              <a:rPr lang="en-US" sz="2400" kern="0" dirty="0">
                <a:solidFill>
                  <a:srgbClr val="FFFFFF"/>
                </a:solidFill>
                <a:latin typeface="Arial"/>
              </a:rPr>
              <a:t>Trip total </a:t>
            </a:r>
            <a:r>
              <a:rPr lang="en-US" sz="2400" kern="0" dirty="0">
                <a:solidFill>
                  <a:srgbClr val="FFFFFF"/>
                </a:solidFill>
                <a:latin typeface="Arial"/>
              </a:rPr>
              <a:t>= </a:t>
            </a:r>
            <a:r>
              <a:rPr lang="en-US" sz="2400" kern="0" dirty="0" smtClean="0">
                <a:solidFill>
                  <a:srgbClr val="FFFFFF"/>
                </a:solidFill>
                <a:latin typeface="Arial"/>
              </a:rPr>
              <a:t>44 </a:t>
            </a:r>
            <a:r>
              <a:rPr lang="en-US" sz="2400" kern="0" dirty="0">
                <a:solidFill>
                  <a:srgbClr val="FFFFFF"/>
                </a:solidFill>
                <a:latin typeface="Arial"/>
              </a:rPr>
              <a:t>travelers </a:t>
            </a:r>
            <a:endParaRPr lang="en-US" sz="2400" kern="0" dirty="0">
              <a:solidFill>
                <a:srgbClr val="FFFFFF"/>
              </a:solidFill>
              <a:latin typeface="Arial"/>
            </a:endParaRPr>
          </a:p>
          <a:p>
            <a:pPr marL="742950" lvl="1" indent="-285750">
              <a:spcBef>
                <a:spcPct val="20000"/>
              </a:spcBef>
              <a:buFontTx/>
              <a:buChar char="–"/>
              <a:defRPr/>
            </a:pPr>
            <a:endParaRPr lang="en-US" sz="3200" kern="0" dirty="0">
              <a:solidFill>
                <a:srgbClr val="000000"/>
              </a:solidFill>
              <a:effectLst>
                <a:outerShdw blurRad="38100" dist="38100" dir="2700000" algn="tl">
                  <a:srgbClr val="FFFFFF"/>
                </a:outerShdw>
              </a:effectLst>
              <a:latin typeface="Arial"/>
            </a:endParaRPr>
          </a:p>
        </p:txBody>
      </p:sp>
      <p:sp>
        <p:nvSpPr>
          <p:cNvPr id="3" name="Rectangle 2"/>
          <p:cNvSpPr/>
          <p:nvPr/>
        </p:nvSpPr>
        <p:spPr>
          <a:xfrm>
            <a:off x="1600200" y="76200"/>
            <a:ext cx="6070600" cy="584200"/>
          </a:xfrm>
          <a:prstGeom prst="rect">
            <a:avLst/>
          </a:prstGeom>
          <a:solidFill>
            <a:schemeClr val="accent6">
              <a:lumMod val="50000"/>
            </a:schemeClr>
          </a:solidFill>
        </p:spPr>
        <p:txBody>
          <a:bodyPr>
            <a:spAutoFit/>
          </a:bodyPr>
          <a:lstStyle/>
          <a:p>
            <a:pPr algn="ctr">
              <a:spcBef>
                <a:spcPct val="20000"/>
              </a:spcBef>
              <a:spcAft>
                <a:spcPts val="1200"/>
              </a:spcAft>
              <a:defRPr/>
            </a:pPr>
            <a:r>
              <a:rPr lang="en-US" sz="3200" kern="0" dirty="0">
                <a:solidFill>
                  <a:srgbClr val="FFFFFF"/>
                </a:solidFill>
                <a:latin typeface="Arial"/>
              </a:rPr>
              <a:t>Number of trip participants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3"/>
          <p:cNvSpPr>
            <a:spLocks noGrp="1"/>
          </p:cNvSpPr>
          <p:nvPr>
            <p:ph idx="1"/>
          </p:nvPr>
        </p:nvSpPr>
        <p:spPr>
          <a:xfrm>
            <a:off x="0" y="0"/>
            <a:ext cx="9144000" cy="1219200"/>
          </a:xfrm>
        </p:spPr>
        <p:txBody>
          <a:bodyPr/>
          <a:lstStyle/>
          <a:p>
            <a:pPr algn="ctr" eaLnBrk="1" hangingPunct="1">
              <a:buFontTx/>
              <a:buNone/>
            </a:pPr>
            <a:r>
              <a:rPr lang="en-US" altLang="en-US" sz="2600" b="1" smtClean="0">
                <a:solidFill>
                  <a:schemeClr val="bg1"/>
                </a:solidFill>
              </a:rPr>
              <a:t>Student Cost </a:t>
            </a:r>
            <a:r>
              <a:rPr lang="en-US" altLang="en-US" sz="2600" smtClean="0">
                <a:solidFill>
                  <a:schemeClr val="bg1"/>
                </a:solidFill>
              </a:rPr>
              <a:t>= $4,399     Est. $248/mo.</a:t>
            </a:r>
          </a:p>
          <a:p>
            <a:pPr algn="ctr" eaLnBrk="1" hangingPunct="1">
              <a:buFontTx/>
              <a:buNone/>
            </a:pPr>
            <a:r>
              <a:rPr lang="en-US" altLang="en-US" sz="2600" smtClean="0">
                <a:solidFill>
                  <a:schemeClr val="bg1"/>
                </a:solidFill>
              </a:rPr>
              <a:t> </a:t>
            </a:r>
            <a:r>
              <a:rPr lang="en-US" altLang="en-US" sz="2600" b="1" smtClean="0">
                <a:solidFill>
                  <a:schemeClr val="bg1"/>
                </a:solidFill>
              </a:rPr>
              <a:t>Adult Cost </a:t>
            </a:r>
            <a:r>
              <a:rPr lang="en-US" altLang="en-US" sz="2600" smtClean="0">
                <a:solidFill>
                  <a:schemeClr val="bg1"/>
                </a:solidFill>
              </a:rPr>
              <a:t>= $4,734 	Est. $270/mo.</a:t>
            </a:r>
          </a:p>
        </p:txBody>
      </p:sp>
      <p:graphicFrame>
        <p:nvGraphicFramePr>
          <p:cNvPr id="11307" name="Group 43"/>
          <p:cNvGraphicFramePr>
            <a:graphicFrameLocks noGrp="1"/>
          </p:cNvGraphicFramePr>
          <p:nvPr/>
        </p:nvGraphicFramePr>
        <p:xfrm>
          <a:off x="311150" y="1289050"/>
          <a:ext cx="6096000" cy="4959349"/>
        </p:xfrm>
        <a:graphic>
          <a:graphicData uri="http://schemas.openxmlformats.org/drawingml/2006/table">
            <a:tbl>
              <a:tblPr/>
              <a:tblGrid>
                <a:gridCol w="4953000"/>
                <a:gridCol w="1143000"/>
              </a:tblGrid>
              <a:tr h="44746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rPr>
                        <a:t>Project Cost Breakdown/Summary</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852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Enrollment Fee (non-refundable)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rPr>
                        <a:t>This fee is waived IF you have traveled with us before</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$95</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Program Fee</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$4501</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Group Gratuity Fees </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$58</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All Inclusive Travel Insurance (recommended)</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$145</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3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Adult Supplement </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$335</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Early Enrollment Discount by Dec. 6</a:t>
                      </a:r>
                      <a:r>
                        <a:rPr kumimoji="0" lang="en-US" sz="1800" b="0" i="0" u="none" strike="noStrike" cap="none" normalizeH="0" baseline="30000" dirty="0" smtClean="0">
                          <a:ln>
                            <a:noFill/>
                          </a:ln>
                          <a:solidFill>
                            <a:schemeClr val="bg1"/>
                          </a:solidFill>
                          <a:effectLst/>
                          <a:latin typeface="Arial" charset="0"/>
                        </a:rPr>
                        <a:t>th</a:t>
                      </a:r>
                      <a:r>
                        <a:rPr kumimoji="0" lang="en-US" sz="1800" b="0" i="0" u="none" strike="noStrike" cap="none" normalizeH="0" baseline="0" dirty="0" smtClean="0">
                          <a:ln>
                            <a:noFill/>
                          </a:ln>
                          <a:solidFill>
                            <a:schemeClr val="bg1"/>
                          </a:solidFill>
                          <a:effectLst/>
                          <a:latin typeface="Arial" charset="0"/>
                        </a:rPr>
                        <a:t> </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 $200</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EF Additional Adjustment</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bg1"/>
                          </a:solidFill>
                          <a:effectLst/>
                          <a:latin typeface="Arial" charset="0"/>
                        </a:rPr>
                        <a:t>-$100</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Monthly Auto pay Discount </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-$100</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6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1219200"/>
            <a:ext cx="254317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19" name="Picture 4" descr="http://www.financialiceberg.com/uploads/JUL22YEN.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0725" y="4356100"/>
            <a:ext cx="17367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0" name="TextBox 1"/>
          <p:cNvSpPr txBox="1">
            <a:spLocks noChangeArrowheads="1"/>
          </p:cNvSpPr>
          <p:nvPr/>
        </p:nvSpPr>
        <p:spPr bwMode="auto">
          <a:xfrm>
            <a:off x="0" y="6248400"/>
            <a:ext cx="9121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chemeClr val="bg1"/>
                </a:solidFill>
              </a:rPr>
              <a:t>Due to the higher cost of this opportunity we will run FIVE all group fundraisers </a:t>
            </a:r>
          </a:p>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219200"/>
            <a:ext cx="8229600" cy="4525963"/>
          </a:xfrm>
        </p:spPr>
        <p:txBody>
          <a:bodyPr/>
          <a:lstStyle/>
          <a:p>
            <a:pPr>
              <a:buFont typeface="Wingdings" panose="05000000000000000000" pitchFamily="2" charset="2"/>
              <a:buChar char="Ø"/>
              <a:defRPr/>
            </a:pPr>
            <a:r>
              <a:rPr lang="en-US" sz="2400" dirty="0" smtClean="0">
                <a:solidFill>
                  <a:schemeClr val="bg1"/>
                </a:solidFill>
              </a:rPr>
              <a:t>Automatic deduction from your checking account each month.  Approximately $248/month for students and $270/month for adults. </a:t>
            </a:r>
          </a:p>
          <a:p>
            <a:pPr>
              <a:buFont typeface="Wingdings" panose="05000000000000000000" pitchFamily="2" charset="2"/>
              <a:buChar char="Ø"/>
              <a:defRPr/>
            </a:pPr>
            <a:endParaRPr lang="en-US" sz="2400" dirty="0" smtClean="0">
              <a:solidFill>
                <a:schemeClr val="bg1"/>
              </a:solidFill>
            </a:endParaRPr>
          </a:p>
          <a:p>
            <a:pPr>
              <a:buFont typeface="Wingdings" panose="05000000000000000000" pitchFamily="2" charset="2"/>
              <a:buChar char="Ø"/>
              <a:defRPr/>
            </a:pPr>
            <a:r>
              <a:rPr lang="en-US" sz="2400" dirty="0" smtClean="0">
                <a:solidFill>
                  <a:schemeClr val="bg1"/>
                </a:solidFill>
              </a:rPr>
              <a:t>No late fees </a:t>
            </a:r>
          </a:p>
          <a:p>
            <a:pPr>
              <a:buFont typeface="Wingdings" panose="05000000000000000000" pitchFamily="2" charset="2"/>
              <a:buChar char="Ø"/>
              <a:defRPr/>
            </a:pPr>
            <a:endParaRPr lang="en-US" sz="2400" dirty="0">
              <a:solidFill>
                <a:schemeClr val="bg1"/>
              </a:solidFill>
            </a:endParaRPr>
          </a:p>
          <a:p>
            <a:pPr>
              <a:buFont typeface="Wingdings" panose="05000000000000000000" pitchFamily="2" charset="2"/>
              <a:buChar char="Ø"/>
              <a:defRPr/>
            </a:pPr>
            <a:r>
              <a:rPr lang="en-US" sz="2400" dirty="0" smtClean="0">
                <a:solidFill>
                  <a:schemeClr val="bg1"/>
                </a:solidFill>
              </a:rPr>
              <a:t>$100 discount with EF (as shown</a:t>
            </a:r>
          </a:p>
          <a:p>
            <a:pPr marL="0" indent="0">
              <a:buFontTx/>
              <a:buNone/>
              <a:defRPr/>
            </a:pPr>
            <a:r>
              <a:rPr lang="en-US" sz="2400" dirty="0">
                <a:solidFill>
                  <a:schemeClr val="bg1"/>
                </a:solidFill>
              </a:rPr>
              <a:t> </a:t>
            </a:r>
            <a:r>
              <a:rPr lang="en-US" sz="2400" dirty="0" smtClean="0">
                <a:solidFill>
                  <a:schemeClr val="bg1"/>
                </a:solidFill>
              </a:rPr>
              <a:t>   on the previous page)</a:t>
            </a:r>
          </a:p>
          <a:p>
            <a:pPr>
              <a:buFont typeface="Wingdings" panose="05000000000000000000" pitchFamily="2" charset="2"/>
              <a:buChar char="Ø"/>
              <a:defRPr/>
            </a:pPr>
            <a:endParaRPr lang="en-US" sz="2400" dirty="0" smtClean="0">
              <a:solidFill>
                <a:schemeClr val="bg1"/>
              </a:solidFill>
            </a:endParaRPr>
          </a:p>
          <a:p>
            <a:pPr>
              <a:buFont typeface="Wingdings" panose="05000000000000000000" pitchFamily="2" charset="2"/>
              <a:buChar char="Ø"/>
              <a:defRPr/>
            </a:pPr>
            <a:r>
              <a:rPr lang="en-US" sz="2400" dirty="0" smtClean="0">
                <a:solidFill>
                  <a:schemeClr val="bg1"/>
                </a:solidFill>
              </a:rPr>
              <a:t>Final payment deadline up to </a:t>
            </a:r>
            <a:endParaRPr lang="en-US" sz="2400" dirty="0">
              <a:solidFill>
                <a:schemeClr val="bg1"/>
              </a:solidFill>
            </a:endParaRPr>
          </a:p>
          <a:p>
            <a:pPr marL="0" indent="0">
              <a:buFontTx/>
              <a:buNone/>
              <a:defRPr/>
            </a:pPr>
            <a:r>
              <a:rPr lang="en-US" sz="2400" dirty="0" smtClean="0">
                <a:solidFill>
                  <a:schemeClr val="bg1"/>
                </a:solidFill>
              </a:rPr>
              <a:t>    25 days prior to departure</a:t>
            </a:r>
          </a:p>
          <a:p>
            <a:pPr>
              <a:buFont typeface="Wingdings" panose="05000000000000000000" pitchFamily="2" charset="2"/>
              <a:buChar char="Ø"/>
              <a:defRPr/>
            </a:pPr>
            <a:endParaRPr lang="en-US" sz="2400" dirty="0" smtClean="0">
              <a:solidFill>
                <a:schemeClr val="bg1"/>
              </a:solidFill>
            </a:endParaRPr>
          </a:p>
          <a:p>
            <a:pPr>
              <a:buFont typeface="Wingdings" panose="05000000000000000000" pitchFamily="2" charset="2"/>
              <a:buChar char="Ø"/>
              <a:defRPr/>
            </a:pPr>
            <a:r>
              <a:rPr lang="en-US" sz="2400" dirty="0" smtClean="0">
                <a:solidFill>
                  <a:schemeClr val="bg1"/>
                </a:solidFill>
              </a:rPr>
              <a:t>Other payment options are available</a:t>
            </a:r>
          </a:p>
          <a:p>
            <a:pPr>
              <a:defRPr/>
            </a:pPr>
            <a:endParaRPr lang="en-US" sz="2400" dirty="0" smtClean="0"/>
          </a:p>
        </p:txBody>
      </p:sp>
      <p:sp>
        <p:nvSpPr>
          <p:cNvPr id="18435" name="Title 8"/>
          <p:cNvSpPr>
            <a:spLocks noGrp="1"/>
          </p:cNvSpPr>
          <p:nvPr>
            <p:ph type="title"/>
          </p:nvPr>
        </p:nvSpPr>
        <p:spPr>
          <a:xfrm>
            <a:off x="457200" y="14288"/>
            <a:ext cx="8229600" cy="1143000"/>
          </a:xfrm>
          <a:solidFill>
            <a:schemeClr val="accent6">
              <a:lumMod val="50000"/>
            </a:schemeClr>
          </a:solidFill>
        </p:spPr>
        <p:txBody>
          <a:bodyPr/>
          <a:lstStyle/>
          <a:p>
            <a:pPr eaLnBrk="1" hangingPunct="1">
              <a:defRPr/>
            </a:pPr>
            <a:r>
              <a:rPr lang="en-US" altLang="en-US" dirty="0" smtClean="0">
                <a:solidFill>
                  <a:schemeClr val="bg1"/>
                </a:solidFill>
              </a:rPr>
              <a:t>Monthly Payment Plan Benefits</a:t>
            </a:r>
          </a:p>
        </p:txBody>
      </p:sp>
      <p:pic>
        <p:nvPicPr>
          <p:cNvPr id="18436" name="Picture 5" descr="http://www.valleysqueeze.com/wp-content/uploads/2011/09/college-payment-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985465"/>
            <a:ext cx="3257550" cy="2447339"/>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0" y="20574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endParaRPr lang="en-US" altLang="en-US" sz="2400" b="1"/>
          </a:p>
        </p:txBody>
      </p:sp>
      <p:sp>
        <p:nvSpPr>
          <p:cNvPr id="19459" name="Title 4"/>
          <p:cNvSpPr>
            <a:spLocks noGrp="1"/>
          </p:cNvSpPr>
          <p:nvPr>
            <p:ph type="title"/>
          </p:nvPr>
        </p:nvSpPr>
        <p:spPr>
          <a:xfrm>
            <a:off x="228600" y="152400"/>
            <a:ext cx="5257800" cy="1143000"/>
          </a:xfrm>
          <a:solidFill>
            <a:schemeClr val="accent6">
              <a:lumMod val="50000"/>
            </a:schemeClr>
          </a:solidFill>
        </p:spPr>
        <p:txBody>
          <a:bodyPr/>
          <a:lstStyle/>
          <a:p>
            <a:pPr eaLnBrk="1" hangingPunct="1">
              <a:defRPr/>
            </a:pPr>
            <a:r>
              <a:rPr lang="en-US" altLang="en-US" dirty="0" smtClean="0">
                <a:solidFill>
                  <a:schemeClr val="bg1"/>
                </a:solidFill>
              </a:rPr>
              <a:t>What is included?</a:t>
            </a:r>
          </a:p>
        </p:txBody>
      </p:sp>
      <p:sp>
        <p:nvSpPr>
          <p:cNvPr id="19460" name="Content Placeholder 5"/>
          <p:cNvSpPr>
            <a:spLocks noGrp="1"/>
          </p:cNvSpPr>
          <p:nvPr>
            <p:ph idx="1"/>
          </p:nvPr>
        </p:nvSpPr>
        <p:spPr>
          <a:xfrm>
            <a:off x="381000" y="1447800"/>
            <a:ext cx="5257800" cy="4525963"/>
          </a:xfrm>
        </p:spPr>
        <p:txBody>
          <a:bodyPr/>
          <a:lstStyle/>
          <a:p>
            <a:pPr eaLnBrk="1" hangingPunct="1">
              <a:spcAft>
                <a:spcPts val="600"/>
              </a:spcAft>
              <a:buFont typeface="Wingdings" pitchFamily="2" charset="2"/>
              <a:buChar char="Ø"/>
            </a:pPr>
            <a:r>
              <a:rPr lang="en-US" altLang="en-US" sz="2400" smtClean="0">
                <a:solidFill>
                  <a:schemeClr val="bg1"/>
                </a:solidFill>
              </a:rPr>
              <a:t>Round trip airfare from Spokane</a:t>
            </a:r>
          </a:p>
          <a:p>
            <a:pPr eaLnBrk="1" hangingPunct="1">
              <a:buFont typeface="Wingdings" pitchFamily="2" charset="2"/>
              <a:buChar char="Ø"/>
            </a:pPr>
            <a:r>
              <a:rPr lang="en-US" altLang="en-US" sz="2400" smtClean="0">
                <a:solidFill>
                  <a:schemeClr val="bg1"/>
                </a:solidFill>
              </a:rPr>
              <a:t>Lodging in Hotels </a:t>
            </a:r>
          </a:p>
          <a:p>
            <a:pPr lvl="1" eaLnBrk="1" hangingPunct="1">
              <a:buFont typeface="Wingdings" pitchFamily="2" charset="2"/>
              <a:buChar char="Ø"/>
            </a:pPr>
            <a:r>
              <a:rPr lang="en-US" altLang="en-US" sz="1800" smtClean="0">
                <a:solidFill>
                  <a:schemeClr val="bg1"/>
                </a:solidFill>
              </a:rPr>
              <a:t>Students: 2 to 5 per room depending on location</a:t>
            </a:r>
          </a:p>
          <a:p>
            <a:pPr lvl="1" eaLnBrk="1" hangingPunct="1">
              <a:spcAft>
                <a:spcPts val="600"/>
              </a:spcAft>
              <a:buFont typeface="Wingdings" pitchFamily="2" charset="2"/>
              <a:buChar char="Ø"/>
            </a:pPr>
            <a:r>
              <a:rPr lang="en-US" altLang="en-US" sz="1800" smtClean="0">
                <a:solidFill>
                  <a:schemeClr val="bg1"/>
                </a:solidFill>
              </a:rPr>
              <a:t>Adults: 2 per room</a:t>
            </a:r>
          </a:p>
          <a:p>
            <a:pPr eaLnBrk="1" hangingPunct="1">
              <a:spcAft>
                <a:spcPts val="600"/>
              </a:spcAft>
              <a:buFont typeface="Wingdings" pitchFamily="2" charset="2"/>
              <a:buChar char="Ø"/>
            </a:pPr>
            <a:r>
              <a:rPr lang="en-US" altLang="en-US" sz="2400" smtClean="0">
                <a:solidFill>
                  <a:schemeClr val="bg1"/>
                </a:solidFill>
              </a:rPr>
              <a:t>Transportation throughout the trip</a:t>
            </a:r>
          </a:p>
          <a:p>
            <a:pPr eaLnBrk="1" hangingPunct="1">
              <a:spcAft>
                <a:spcPts val="600"/>
              </a:spcAft>
              <a:buFont typeface="Wingdings" pitchFamily="2" charset="2"/>
              <a:buChar char="Ø"/>
            </a:pPr>
            <a:r>
              <a:rPr lang="en-US" altLang="en-US" sz="2400" smtClean="0">
                <a:solidFill>
                  <a:schemeClr val="bg1"/>
                </a:solidFill>
              </a:rPr>
              <a:t>EF tour director to guide us on the ground</a:t>
            </a:r>
          </a:p>
          <a:p>
            <a:pPr eaLnBrk="1" hangingPunct="1">
              <a:spcAft>
                <a:spcPts val="600"/>
              </a:spcAft>
              <a:buFont typeface="Wingdings" pitchFamily="2" charset="2"/>
              <a:buChar char="Ø"/>
            </a:pPr>
            <a:r>
              <a:rPr lang="en-US" altLang="en-US" sz="2400" smtClean="0">
                <a:solidFill>
                  <a:schemeClr val="bg1"/>
                </a:solidFill>
              </a:rPr>
              <a:t>Breakfast and dinner daily</a:t>
            </a:r>
          </a:p>
          <a:p>
            <a:pPr eaLnBrk="1" hangingPunct="1">
              <a:spcAft>
                <a:spcPts val="600"/>
              </a:spcAft>
              <a:buFont typeface="Wingdings" pitchFamily="2" charset="2"/>
              <a:buChar char="Ø"/>
            </a:pPr>
            <a:r>
              <a:rPr lang="en-US" altLang="en-US" sz="2400" smtClean="0">
                <a:solidFill>
                  <a:schemeClr val="bg1"/>
                </a:solidFill>
              </a:rPr>
              <a:t>Guided sightseeing/walking tours</a:t>
            </a:r>
          </a:p>
          <a:p>
            <a:pPr eaLnBrk="1" hangingPunct="1">
              <a:spcAft>
                <a:spcPts val="600"/>
              </a:spcAft>
              <a:buFont typeface="Wingdings" pitchFamily="2" charset="2"/>
              <a:buChar char="Ø"/>
            </a:pPr>
            <a:r>
              <a:rPr lang="en-US" altLang="en-US" sz="2400" smtClean="0">
                <a:solidFill>
                  <a:schemeClr val="bg1"/>
                </a:solidFill>
              </a:rPr>
              <a:t>Entrance fees to selected attractions</a:t>
            </a:r>
          </a:p>
        </p:txBody>
      </p:sp>
      <p:pic>
        <p:nvPicPr>
          <p:cNvPr id="19461" name="Picture 9" descr="Peking_Duck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8050">
            <a:off x="5913568" y="3956050"/>
            <a:ext cx="2584450" cy="259080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http://i.telegraph.co.uk/multimedia/archive/02070/gatwick-alamy_207031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32754">
            <a:off x="5572902" y="1035526"/>
            <a:ext cx="3265780" cy="204374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nodePh="1">
                                  <p:stCondLst>
                                    <p:cond delay="0"/>
                                  </p:stCondLst>
                                  <p:endCondLst>
                                    <p:cond evt="begin" delay="0">
                                      <p:tn val="5"/>
                                    </p:cond>
                                  </p:endCondLst>
                                  <p:childTnLst>
                                    <p:set>
                                      <p:cBhvr>
                                        <p:cTn id="6" dur="1" fill="hold">
                                          <p:stCondLst>
                                            <p:cond delay="0"/>
                                          </p:stCondLst>
                                        </p:cTn>
                                        <p:tgtEl>
                                          <p:spTgt spid="25604"/>
                                        </p:tgtEl>
                                        <p:attrNameLst>
                                          <p:attrName>style.visibility</p:attrName>
                                        </p:attrNameLst>
                                      </p:cBhvr>
                                      <p:to>
                                        <p:strVal val="visible"/>
                                      </p:to>
                                    </p:set>
                                    <p:animEffect transition="in" filter="wedge">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http://1.bp.blogspot.com/-X-rXFDAd4kU/T32ZWowrBRI/AAAAAAAAAZA/ai7jZJSbUvk/s1600/gimg_11.jpg"/>
          <p:cNvPicPr>
            <a:picLocks noChangeAspect="1" noChangeArrowheads="1"/>
          </p:cNvPicPr>
          <p:nvPr/>
        </p:nvPicPr>
        <p:blipFill>
          <a:blip r:embed="rId3">
            <a:extLst>
              <a:ext uri="{28A0092B-C50C-407E-A947-70E740481C1C}">
                <a14:useLocalDpi xmlns:a14="http://schemas.microsoft.com/office/drawing/2010/main" val="0"/>
              </a:ext>
            </a:extLst>
          </a:blip>
          <a:srcRect t="12769"/>
          <a:stretch>
            <a:fillRect/>
          </a:stretch>
        </p:blipFill>
        <p:spPr bwMode="auto">
          <a:xfrm rot="1526575">
            <a:off x="5251308" y="3292476"/>
            <a:ext cx="3827463" cy="2962274"/>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descr="passpo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19" y="533400"/>
            <a:ext cx="2351088" cy="2238375"/>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5"/>
          <p:cNvSpPr>
            <a:spLocks noGrp="1"/>
          </p:cNvSpPr>
          <p:nvPr>
            <p:ph type="title"/>
          </p:nvPr>
        </p:nvSpPr>
        <p:spPr>
          <a:xfrm>
            <a:off x="2198688" y="0"/>
            <a:ext cx="6488112" cy="1143000"/>
          </a:xfrm>
          <a:solidFill>
            <a:schemeClr val="accent6">
              <a:lumMod val="50000"/>
            </a:schemeClr>
          </a:solidFill>
        </p:spPr>
        <p:txBody>
          <a:bodyPr/>
          <a:lstStyle/>
          <a:p>
            <a:pPr eaLnBrk="1" hangingPunct="1">
              <a:defRPr/>
            </a:pPr>
            <a:r>
              <a:rPr lang="en-US" altLang="en-US" dirty="0" smtClean="0">
                <a:solidFill>
                  <a:schemeClr val="bg1"/>
                </a:solidFill>
              </a:rPr>
              <a:t>What is </a:t>
            </a:r>
            <a:r>
              <a:rPr lang="en-US" altLang="en-US" b="1" u="sng" dirty="0" smtClean="0">
                <a:solidFill>
                  <a:schemeClr val="bg1"/>
                </a:solidFill>
              </a:rPr>
              <a:t>not</a:t>
            </a:r>
            <a:r>
              <a:rPr lang="en-US" altLang="en-US" dirty="0" smtClean="0">
                <a:solidFill>
                  <a:schemeClr val="bg1"/>
                </a:solidFill>
              </a:rPr>
              <a:t> included?</a:t>
            </a:r>
          </a:p>
        </p:txBody>
      </p:sp>
      <p:sp>
        <p:nvSpPr>
          <p:cNvPr id="19461" name="Content Placeholder 6"/>
          <p:cNvSpPr>
            <a:spLocks noGrp="1"/>
          </p:cNvSpPr>
          <p:nvPr>
            <p:ph idx="1"/>
          </p:nvPr>
        </p:nvSpPr>
        <p:spPr>
          <a:xfrm>
            <a:off x="2265363" y="1189038"/>
            <a:ext cx="6878637" cy="4525962"/>
          </a:xfrm>
        </p:spPr>
        <p:txBody>
          <a:bodyPr/>
          <a:lstStyle/>
          <a:p>
            <a:pPr eaLnBrk="1" hangingPunct="1">
              <a:spcAft>
                <a:spcPts val="600"/>
              </a:spcAft>
              <a:buFont typeface="Wingdings" pitchFamily="2" charset="2"/>
              <a:buChar char="Ø"/>
            </a:pPr>
            <a:r>
              <a:rPr lang="en-US" altLang="en-US" sz="2400" smtClean="0">
                <a:solidFill>
                  <a:schemeClr val="bg1"/>
                </a:solidFill>
              </a:rPr>
              <a:t>$40 for  two pre-trip team building activities at Paradise Ridge Ropes Course</a:t>
            </a:r>
          </a:p>
          <a:p>
            <a:pPr eaLnBrk="1" hangingPunct="1">
              <a:spcAft>
                <a:spcPts val="600"/>
              </a:spcAft>
              <a:buFont typeface="Wingdings" pitchFamily="2" charset="2"/>
              <a:buChar char="Ø"/>
            </a:pPr>
            <a:r>
              <a:rPr lang="en-US" altLang="en-US" sz="2400" smtClean="0">
                <a:solidFill>
                  <a:schemeClr val="bg1"/>
                </a:solidFill>
              </a:rPr>
              <a:t>Lunches, beverages, and snacks throughout the day</a:t>
            </a:r>
          </a:p>
          <a:p>
            <a:pPr eaLnBrk="1" hangingPunct="1">
              <a:spcAft>
                <a:spcPts val="600"/>
              </a:spcAft>
              <a:buFont typeface="Wingdings" pitchFamily="2" charset="2"/>
              <a:buChar char="Ø"/>
            </a:pPr>
            <a:r>
              <a:rPr lang="en-US" altLang="en-US" sz="2400" smtClean="0">
                <a:solidFill>
                  <a:schemeClr val="bg1"/>
                </a:solidFill>
              </a:rPr>
              <a:t>Passport fees</a:t>
            </a:r>
          </a:p>
        </p:txBody>
      </p:sp>
      <p:sp>
        <p:nvSpPr>
          <p:cNvPr id="2" name="Rectangle 1"/>
          <p:cNvSpPr/>
          <p:nvPr/>
        </p:nvSpPr>
        <p:spPr>
          <a:xfrm>
            <a:off x="0" y="3581400"/>
            <a:ext cx="5029200" cy="3280898"/>
          </a:xfrm>
          <a:prstGeom prst="rect">
            <a:avLst/>
          </a:prstGeom>
        </p:spPr>
        <p:txBody>
          <a:bodyPr>
            <a:spAutoFit/>
          </a:bodyPr>
          <a:lstStyle/>
          <a:p>
            <a:pPr marL="342900" indent="-342900">
              <a:spcBef>
                <a:spcPct val="20000"/>
              </a:spcBef>
              <a:spcAft>
                <a:spcPts val="600"/>
              </a:spcAft>
              <a:buFont typeface="Wingdings" panose="05000000000000000000" pitchFamily="2" charset="2"/>
              <a:buChar char="Ø"/>
              <a:defRPr/>
            </a:pPr>
            <a:r>
              <a:rPr lang="en-US" sz="2400" kern="0" dirty="0">
                <a:solidFill>
                  <a:srgbClr val="FFFFFF"/>
                </a:solidFill>
                <a:latin typeface="Arial"/>
              </a:rPr>
              <a:t>Souvenirs</a:t>
            </a:r>
            <a:endParaRPr lang="en-US" sz="2400" kern="0" dirty="0">
              <a:solidFill>
                <a:srgbClr val="FFFFFF"/>
              </a:solidFill>
              <a:latin typeface="Arial"/>
            </a:endParaRPr>
          </a:p>
          <a:p>
            <a:pPr marL="342900" indent="-342900">
              <a:spcBef>
                <a:spcPct val="20000"/>
              </a:spcBef>
              <a:spcAft>
                <a:spcPts val="600"/>
              </a:spcAft>
              <a:buFont typeface="Wingdings" panose="05000000000000000000" pitchFamily="2" charset="2"/>
              <a:buChar char="Ø"/>
              <a:defRPr/>
            </a:pPr>
            <a:r>
              <a:rPr lang="en-US" sz="2400" kern="0" dirty="0">
                <a:solidFill>
                  <a:srgbClr val="FFFFFF"/>
                </a:solidFill>
                <a:latin typeface="Arial"/>
              </a:rPr>
              <a:t>Additional airline baggage fees</a:t>
            </a:r>
          </a:p>
          <a:p>
            <a:pPr marL="342900" indent="-342900">
              <a:spcBef>
                <a:spcPct val="20000"/>
              </a:spcBef>
              <a:spcAft>
                <a:spcPts val="600"/>
              </a:spcAft>
              <a:buFont typeface="Wingdings" panose="05000000000000000000" pitchFamily="2" charset="2"/>
              <a:buChar char="Ø"/>
              <a:defRPr/>
            </a:pPr>
            <a:r>
              <a:rPr lang="en-US" sz="2400" kern="0" dirty="0">
                <a:solidFill>
                  <a:srgbClr val="FFFFFF"/>
                </a:solidFill>
                <a:latin typeface="Arial"/>
              </a:rPr>
              <a:t>Phone calls and/or internet café </a:t>
            </a:r>
            <a:r>
              <a:rPr lang="en-US" sz="2400" kern="0" dirty="0" smtClean="0">
                <a:solidFill>
                  <a:srgbClr val="FFFFFF"/>
                </a:solidFill>
                <a:latin typeface="Arial"/>
              </a:rPr>
              <a:t>access</a:t>
            </a:r>
          </a:p>
          <a:p>
            <a:pPr marL="342900" indent="-342900">
              <a:spcBef>
                <a:spcPct val="20000"/>
              </a:spcBef>
              <a:spcAft>
                <a:spcPts val="600"/>
              </a:spcAft>
              <a:buFont typeface="Wingdings" panose="05000000000000000000" pitchFamily="2" charset="2"/>
              <a:buChar char="Ø"/>
              <a:defRPr/>
            </a:pPr>
            <a:r>
              <a:rPr lang="en-US" sz="2400" kern="0" dirty="0" smtClean="0">
                <a:solidFill>
                  <a:srgbClr val="FFFFFF"/>
                </a:solidFill>
                <a:latin typeface="Arial"/>
              </a:rPr>
              <a:t>Travel to and from Spokane</a:t>
            </a:r>
            <a:endParaRPr lang="en-US" sz="2400" kern="0" dirty="0">
              <a:solidFill>
                <a:srgbClr val="FFFFFF"/>
              </a:solidFill>
              <a:latin typeface="Arial"/>
            </a:endParaRPr>
          </a:p>
          <a:p>
            <a:pPr marL="342900" indent="-342900">
              <a:spcBef>
                <a:spcPct val="20000"/>
              </a:spcBef>
              <a:spcAft>
                <a:spcPts val="600"/>
              </a:spcAft>
              <a:buFont typeface="Wingdings" panose="05000000000000000000" pitchFamily="2" charset="2"/>
              <a:buChar char="Ø"/>
              <a:defRPr/>
            </a:pPr>
            <a:r>
              <a:rPr lang="en-US" sz="2400" kern="0" dirty="0">
                <a:solidFill>
                  <a:srgbClr val="FFFFFF"/>
                </a:solidFill>
                <a:latin typeface="Arial"/>
              </a:rPr>
              <a:t>We recommend $500 for additional expenses.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a:xfrm>
            <a:off x="3962400" y="152400"/>
            <a:ext cx="4724400" cy="838200"/>
          </a:xfrm>
          <a:solidFill>
            <a:schemeClr val="accent6">
              <a:lumMod val="50000"/>
            </a:schemeClr>
          </a:solidFill>
        </p:spPr>
        <p:txBody>
          <a:bodyPr/>
          <a:lstStyle/>
          <a:p>
            <a:pPr eaLnBrk="1" hangingPunct="1">
              <a:defRPr/>
            </a:pPr>
            <a:r>
              <a:rPr lang="en-US" dirty="0" smtClean="0">
                <a:solidFill>
                  <a:schemeClr val="bg1"/>
                </a:solidFill>
              </a:rPr>
              <a:t>Fundraisers</a:t>
            </a:r>
          </a:p>
        </p:txBody>
      </p:sp>
      <p:sp>
        <p:nvSpPr>
          <p:cNvPr id="22531" name="Rectangle 3"/>
          <p:cNvSpPr>
            <a:spLocks noGrp="1" noChangeArrowheads="1"/>
          </p:cNvSpPr>
          <p:nvPr>
            <p:ph idx="1"/>
          </p:nvPr>
        </p:nvSpPr>
        <p:spPr>
          <a:xfrm>
            <a:off x="3671888" y="1219200"/>
            <a:ext cx="5486400" cy="5029200"/>
          </a:xfrm>
        </p:spPr>
        <p:txBody>
          <a:bodyPr/>
          <a:lstStyle/>
          <a:p>
            <a:pPr eaLnBrk="1" hangingPunct="1">
              <a:lnSpc>
                <a:spcPct val="90000"/>
              </a:lnSpc>
              <a:buFont typeface="Wingdings" pitchFamily="2" charset="2"/>
              <a:buChar char="Ø"/>
            </a:pPr>
            <a:r>
              <a:rPr lang="en-US" altLang="en-US" sz="3000" smtClean="0">
                <a:solidFill>
                  <a:schemeClr val="bg1"/>
                </a:solidFill>
              </a:rPr>
              <a:t>Group Fundraisers</a:t>
            </a:r>
          </a:p>
          <a:p>
            <a:pPr lvl="1" eaLnBrk="1" hangingPunct="1">
              <a:lnSpc>
                <a:spcPct val="90000"/>
              </a:lnSpc>
              <a:buFont typeface="Wingdings" pitchFamily="2" charset="2"/>
              <a:buChar char="Ø"/>
            </a:pPr>
            <a:r>
              <a:rPr lang="en-US" altLang="en-US" sz="2400" smtClean="0">
                <a:solidFill>
                  <a:schemeClr val="bg1"/>
                </a:solidFill>
              </a:rPr>
              <a:t>We will help with FIVE group fundraisers</a:t>
            </a:r>
          </a:p>
          <a:p>
            <a:pPr lvl="1" eaLnBrk="1" hangingPunct="1">
              <a:lnSpc>
                <a:spcPct val="90000"/>
              </a:lnSpc>
              <a:buFont typeface="Wingdings" pitchFamily="2" charset="2"/>
              <a:buChar char="Ø"/>
            </a:pPr>
            <a:r>
              <a:rPr lang="en-US" altLang="en-US" sz="2400" smtClean="0">
                <a:solidFill>
                  <a:schemeClr val="bg1"/>
                </a:solidFill>
              </a:rPr>
              <a:t>Valentines chocolate sale</a:t>
            </a:r>
          </a:p>
          <a:p>
            <a:pPr lvl="1" eaLnBrk="1" hangingPunct="1">
              <a:lnSpc>
                <a:spcPct val="90000"/>
              </a:lnSpc>
              <a:buFont typeface="Wingdings" pitchFamily="2" charset="2"/>
              <a:buChar char="Ø"/>
            </a:pPr>
            <a:r>
              <a:rPr lang="en-US" altLang="en-US" sz="2400" smtClean="0">
                <a:solidFill>
                  <a:schemeClr val="bg1"/>
                </a:solidFill>
              </a:rPr>
              <a:t>Mother’s Day candles</a:t>
            </a:r>
          </a:p>
          <a:p>
            <a:pPr lvl="1" eaLnBrk="1" hangingPunct="1">
              <a:lnSpc>
                <a:spcPct val="90000"/>
              </a:lnSpc>
              <a:buFont typeface="Wingdings" pitchFamily="2" charset="2"/>
              <a:buChar char="Ø"/>
            </a:pPr>
            <a:r>
              <a:rPr lang="en-US" altLang="en-US" sz="2400" smtClean="0">
                <a:solidFill>
                  <a:schemeClr val="bg1"/>
                </a:solidFill>
              </a:rPr>
              <a:t>June car wash</a:t>
            </a:r>
          </a:p>
          <a:p>
            <a:pPr lvl="1" eaLnBrk="1" hangingPunct="1">
              <a:lnSpc>
                <a:spcPct val="90000"/>
              </a:lnSpc>
              <a:buFont typeface="Wingdings" pitchFamily="2" charset="2"/>
              <a:buChar char="Ø"/>
            </a:pPr>
            <a:r>
              <a:rPr lang="en-US" altLang="en-US" sz="2400" smtClean="0">
                <a:solidFill>
                  <a:schemeClr val="bg1"/>
                </a:solidFill>
              </a:rPr>
              <a:t>September Krispy Kreme's</a:t>
            </a:r>
          </a:p>
          <a:p>
            <a:pPr lvl="1" eaLnBrk="1" hangingPunct="1">
              <a:lnSpc>
                <a:spcPct val="90000"/>
              </a:lnSpc>
              <a:buFont typeface="Wingdings" pitchFamily="2" charset="2"/>
              <a:buChar char="Ø"/>
            </a:pPr>
            <a:r>
              <a:rPr lang="en-US" altLang="en-US" sz="2400" smtClean="0">
                <a:solidFill>
                  <a:schemeClr val="bg1"/>
                </a:solidFill>
              </a:rPr>
              <a:t>December holiday sales</a:t>
            </a:r>
          </a:p>
          <a:p>
            <a:pPr lvl="3" eaLnBrk="1" hangingPunct="1">
              <a:lnSpc>
                <a:spcPct val="90000"/>
              </a:lnSpc>
            </a:pPr>
            <a:endParaRPr lang="en-US" altLang="en-US" smtClean="0"/>
          </a:p>
          <a:p>
            <a:pPr lvl="3" eaLnBrk="1" hangingPunct="1">
              <a:lnSpc>
                <a:spcPct val="90000"/>
              </a:lnSpc>
            </a:pPr>
            <a:endParaRPr lang="en-US" altLang="en-US" smtClean="0"/>
          </a:p>
          <a:p>
            <a:pPr lvl="3" eaLnBrk="1" hangingPunct="1">
              <a:lnSpc>
                <a:spcPct val="90000"/>
              </a:lnSpc>
            </a:pPr>
            <a:endParaRPr lang="en-US" altLang="en-US" smtClean="0"/>
          </a:p>
          <a:p>
            <a:pPr lvl="3" eaLnBrk="1" hangingPunct="1">
              <a:lnSpc>
                <a:spcPct val="90000"/>
              </a:lnSpc>
            </a:pPr>
            <a:endParaRPr lang="en-US" altLang="en-US" smtClean="0"/>
          </a:p>
          <a:p>
            <a:pPr lvl="2" eaLnBrk="1" hangingPunct="1">
              <a:lnSpc>
                <a:spcPct val="90000"/>
              </a:lnSpc>
            </a:pPr>
            <a:endParaRPr lang="en-US" altLang="en-US" smtClean="0"/>
          </a:p>
          <a:p>
            <a:pPr eaLnBrk="1" hangingPunct="1">
              <a:lnSpc>
                <a:spcPct val="90000"/>
              </a:lnSpc>
            </a:pPr>
            <a:endParaRPr lang="en-US" altLang="en-US" smtClean="0"/>
          </a:p>
          <a:p>
            <a:pPr lvl="2" eaLnBrk="1" hangingPunct="1">
              <a:lnSpc>
                <a:spcPct val="90000"/>
              </a:lnSpc>
            </a:pPr>
            <a:endParaRPr lang="en-US" altLang="en-US" smtClean="0"/>
          </a:p>
          <a:p>
            <a:pPr eaLnBrk="1" hangingPunct="1">
              <a:lnSpc>
                <a:spcPct val="90000"/>
              </a:lnSpc>
            </a:pPr>
            <a:endParaRPr lang="en-US" altLang="en-US" smtClean="0"/>
          </a:p>
          <a:p>
            <a:pPr eaLnBrk="1" hangingPunct="1">
              <a:lnSpc>
                <a:spcPct val="90000"/>
              </a:lnSpc>
            </a:pPr>
            <a:endParaRPr lang="en-US" altLang="en-US" smtClean="0"/>
          </a:p>
        </p:txBody>
      </p:sp>
      <p:pic>
        <p:nvPicPr>
          <p:cNvPr id="23558" name="Picture 6" descr="http://www.superiorequipmentsupplies.com/wp-content/uploads/2013/06/fundrai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60"/>
            <a:ext cx="3429000" cy="428426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1438" y="4437063"/>
            <a:ext cx="5748338" cy="2425700"/>
          </a:xfrm>
          <a:prstGeom prst="rect">
            <a:avLst/>
          </a:prstGeom>
        </p:spPr>
        <p:txBody>
          <a:bodyPr>
            <a:spAutoFit/>
          </a:bodyPr>
          <a:lstStyle/>
          <a:p>
            <a:pPr marL="457200" indent="-457200">
              <a:lnSpc>
                <a:spcPct val="90000"/>
              </a:lnSpc>
              <a:spcBef>
                <a:spcPct val="20000"/>
              </a:spcBef>
              <a:buFont typeface="Wingdings" panose="05000000000000000000" pitchFamily="2" charset="2"/>
              <a:buChar char="Ø"/>
              <a:defRPr/>
            </a:pPr>
            <a:r>
              <a:rPr lang="en-US" altLang="en-US" sz="3000" kern="0" dirty="0">
                <a:solidFill>
                  <a:srgbClr val="FFFFFF"/>
                </a:solidFill>
                <a:latin typeface="Arial"/>
              </a:rPr>
              <a:t>Individual Fundraisers </a:t>
            </a:r>
          </a:p>
          <a:p>
            <a:pPr marL="800100" lvl="1" indent="-342900">
              <a:lnSpc>
                <a:spcPct val="90000"/>
              </a:lnSpc>
              <a:spcBef>
                <a:spcPct val="20000"/>
              </a:spcBef>
              <a:buFont typeface="Wingdings" panose="05000000000000000000" pitchFamily="2" charset="2"/>
              <a:buChar char="Ø"/>
              <a:defRPr/>
            </a:pPr>
            <a:r>
              <a:rPr lang="en-US" altLang="en-US" sz="2400" kern="0" dirty="0">
                <a:solidFill>
                  <a:srgbClr val="FFFFFF"/>
                </a:solidFill>
                <a:latin typeface="Arial"/>
              </a:rPr>
              <a:t>All additional fundraising will be done on your own or in groups of your choosing.</a:t>
            </a:r>
          </a:p>
          <a:p>
            <a:pPr marL="1200150" lvl="2" indent="-285750">
              <a:lnSpc>
                <a:spcPct val="90000"/>
              </a:lnSpc>
              <a:spcBef>
                <a:spcPct val="20000"/>
              </a:spcBef>
              <a:buFont typeface="Wingdings" panose="05000000000000000000" pitchFamily="2" charset="2"/>
              <a:buChar char="Ø"/>
              <a:defRPr/>
            </a:pPr>
            <a:r>
              <a:rPr lang="en-US" altLang="en-US" kern="0" dirty="0">
                <a:solidFill>
                  <a:srgbClr val="FFFFFF"/>
                </a:solidFill>
                <a:latin typeface="Arial"/>
              </a:rPr>
              <a:t>Ideas/examples (see our website)</a:t>
            </a:r>
          </a:p>
          <a:p>
            <a:pPr marL="1657350" lvl="3" indent="-285750">
              <a:lnSpc>
                <a:spcPct val="90000"/>
              </a:lnSpc>
              <a:spcBef>
                <a:spcPct val="20000"/>
              </a:spcBef>
              <a:buFont typeface="Wingdings" panose="05000000000000000000" pitchFamily="2" charset="2"/>
              <a:buChar char="Ø"/>
              <a:defRPr/>
            </a:pPr>
            <a:r>
              <a:rPr lang="en-US" altLang="en-US" sz="1600" kern="0" dirty="0">
                <a:solidFill>
                  <a:srgbClr val="FFFFFF"/>
                </a:solidFill>
                <a:latin typeface="Arial"/>
              </a:rPr>
              <a:t>Odd Jobs for travel</a:t>
            </a:r>
          </a:p>
          <a:p>
            <a:pPr marL="1657350" lvl="3" indent="-285750">
              <a:lnSpc>
                <a:spcPct val="90000"/>
              </a:lnSpc>
              <a:spcBef>
                <a:spcPct val="20000"/>
              </a:spcBef>
              <a:buFont typeface="Wingdings" panose="05000000000000000000" pitchFamily="2" charset="2"/>
              <a:buChar char="Ø"/>
              <a:defRPr/>
            </a:pPr>
            <a:r>
              <a:rPr lang="en-US" altLang="en-US" sz="1600" kern="0" dirty="0">
                <a:solidFill>
                  <a:srgbClr val="FFFFFF"/>
                </a:solidFill>
                <a:latin typeface="Arial"/>
              </a:rPr>
              <a:t>Babysitting</a:t>
            </a:r>
          </a:p>
        </p:txBody>
      </p:sp>
      <p:pic>
        <p:nvPicPr>
          <p:cNvPr id="23561" name="Picture 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899" y="4662161"/>
            <a:ext cx="2838450" cy="1975561"/>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9144000" cy="1661993"/>
          </a:xfrm>
          <a:prstGeom prst="rect">
            <a:avLst/>
          </a:prstGeom>
          <a:solidFill>
            <a:schemeClr val="accent6">
              <a:lumMod val="50000"/>
            </a:schemeClr>
          </a:solidFill>
        </p:spPr>
        <p:txBody>
          <a:bodyPr>
            <a:spAutoFit/>
          </a:bodyPr>
          <a:lstStyle/>
          <a:p>
            <a:pPr algn="ctr">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All of tonight's information </a:t>
            </a:r>
          </a:p>
          <a:p>
            <a:pPr algn="ctr">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can be found at: </a:t>
            </a: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pic>
        <p:nvPicPr>
          <p:cNvPr id="3075" name="Picture 2" descr="Japan 2015 - Global Xpeditions - Google Chrome">
            <a:hlinkClick r:id="rId2"/>
          </p:cNvPr>
          <p:cNvPicPr>
            <a:picLocks noChangeAspect="1"/>
          </p:cNvPicPr>
          <p:nvPr/>
        </p:nvPicPr>
        <p:blipFill>
          <a:blip r:embed="rId3">
            <a:extLst>
              <a:ext uri="{28A0092B-C50C-407E-A947-70E740481C1C}">
                <a14:useLocalDpi xmlns:a14="http://schemas.microsoft.com/office/drawing/2010/main" val="0"/>
              </a:ext>
            </a:extLst>
          </a:blip>
          <a:srcRect l="2657" t="9682" r="4530"/>
          <a:stretch>
            <a:fillRect/>
          </a:stretch>
        </p:blipFill>
        <p:spPr bwMode="auto">
          <a:xfrm>
            <a:off x="1328738" y="1600200"/>
            <a:ext cx="667226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715000"/>
            <a:ext cx="9144000" cy="769441"/>
          </a:xfrm>
          <a:prstGeom prst="rect">
            <a:avLst/>
          </a:prstGeom>
          <a:solidFill>
            <a:srgbClr val="5C7B8A"/>
          </a:solidFill>
        </p:spPr>
        <p:txBody>
          <a:bodyPr>
            <a:spAutoFit/>
          </a:bodyPr>
          <a:lstStyle/>
          <a:p>
            <a:pPr algn="ct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www.globalxpeditions.weebly.com</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5334000"/>
            <a:ext cx="5541963" cy="1143000"/>
          </a:xfrm>
          <a:solidFill>
            <a:schemeClr val="accent6">
              <a:lumMod val="50000"/>
            </a:schemeClr>
          </a:solidFill>
        </p:spPr>
        <p:txBody>
          <a:bodyPr/>
          <a:lstStyle/>
          <a:p>
            <a:pPr eaLnBrk="1" hangingPunct="1">
              <a:defRPr/>
            </a:pPr>
            <a:r>
              <a:rPr lang="en-US" altLang="en-US" dirty="0" smtClean="0">
                <a:solidFill>
                  <a:schemeClr val="bg1"/>
                </a:solidFill>
              </a:rPr>
              <a:t>Application process</a:t>
            </a:r>
          </a:p>
        </p:txBody>
      </p:sp>
      <p:sp>
        <p:nvSpPr>
          <p:cNvPr id="20483" name="Rectangle 3"/>
          <p:cNvSpPr>
            <a:spLocks noGrp="1" noChangeArrowheads="1"/>
          </p:cNvSpPr>
          <p:nvPr>
            <p:ph idx="1"/>
          </p:nvPr>
        </p:nvSpPr>
        <p:spPr>
          <a:xfrm>
            <a:off x="4763" y="-4763"/>
            <a:ext cx="8910637" cy="4525963"/>
          </a:xfrm>
        </p:spPr>
        <p:txBody>
          <a:bodyPr/>
          <a:lstStyle/>
          <a:p>
            <a:pPr marL="0" indent="0" eaLnBrk="1" hangingPunct="1">
              <a:spcAft>
                <a:spcPts val="1200"/>
              </a:spcAft>
              <a:buFontTx/>
              <a:buNone/>
            </a:pPr>
            <a:r>
              <a:rPr lang="en-US" altLang="en-US" sz="3000" u="sng" dirty="0" smtClean="0">
                <a:solidFill>
                  <a:schemeClr val="bg1"/>
                </a:solidFill>
              </a:rPr>
              <a:t>Four Steps</a:t>
            </a:r>
          </a:p>
          <a:p>
            <a:pPr marL="857250" lvl="1" indent="-457200" eaLnBrk="1" hangingPunct="1">
              <a:spcAft>
                <a:spcPts val="1200"/>
              </a:spcAft>
              <a:buFontTx/>
              <a:buAutoNum type="arabicPeriod"/>
            </a:pPr>
            <a:r>
              <a:rPr lang="en-US" altLang="en-US" sz="2200" dirty="0" smtClean="0">
                <a:solidFill>
                  <a:schemeClr val="bg1"/>
                </a:solidFill>
              </a:rPr>
              <a:t>Complete an application and return it to one of the trip leaders ASAP (see application due date on top of the application – Thursday, November 14th).</a:t>
            </a:r>
          </a:p>
          <a:p>
            <a:pPr marL="857250" lvl="1" indent="-457200" eaLnBrk="1" hangingPunct="1">
              <a:spcAft>
                <a:spcPts val="1200"/>
              </a:spcAft>
              <a:buFontTx/>
              <a:buAutoNum type="arabicPeriod"/>
            </a:pPr>
            <a:r>
              <a:rPr lang="en-US" altLang="en-US" sz="2200" dirty="0" smtClean="0">
                <a:solidFill>
                  <a:schemeClr val="bg1"/>
                </a:solidFill>
              </a:rPr>
              <a:t>Wait for a confirmation email from the trip leaders on Saturday, November 16</a:t>
            </a:r>
            <a:r>
              <a:rPr lang="en-US" altLang="en-US" sz="2200" baseline="30000" dirty="0" smtClean="0">
                <a:solidFill>
                  <a:schemeClr val="bg1"/>
                </a:solidFill>
              </a:rPr>
              <a:t>th</a:t>
            </a:r>
            <a:r>
              <a:rPr lang="en-US" altLang="en-US" sz="2200" dirty="0" smtClean="0">
                <a:solidFill>
                  <a:schemeClr val="bg1"/>
                </a:solidFill>
              </a:rPr>
              <a:t>. </a:t>
            </a:r>
          </a:p>
          <a:p>
            <a:pPr marL="857250" lvl="1" indent="-457200" eaLnBrk="1" hangingPunct="1">
              <a:spcAft>
                <a:spcPts val="1200"/>
              </a:spcAft>
              <a:buFontTx/>
              <a:buAutoNum type="arabicPeriod"/>
            </a:pPr>
            <a:r>
              <a:rPr lang="en-US" altLang="en-US" sz="2200" dirty="0" smtClean="0">
                <a:solidFill>
                  <a:schemeClr val="bg1"/>
                </a:solidFill>
              </a:rPr>
              <a:t>Once your application is accepted, complete the online instructions to enroll and pay your non-refundable $95 fee (this </a:t>
            </a:r>
            <a:r>
              <a:rPr lang="en-US" altLang="en-US" sz="2200" b="1" dirty="0" smtClean="0">
                <a:solidFill>
                  <a:schemeClr val="bg1"/>
                </a:solidFill>
              </a:rPr>
              <a:t>must </a:t>
            </a:r>
            <a:r>
              <a:rPr lang="en-US" altLang="en-US" sz="2200" dirty="0" smtClean="0">
                <a:solidFill>
                  <a:schemeClr val="bg1"/>
                </a:solidFill>
              </a:rPr>
              <a:t>be completed by midnight, Thursday, November </a:t>
            </a:r>
            <a:r>
              <a:rPr lang="en-US" altLang="en-US" sz="2200" dirty="0" smtClean="0">
                <a:solidFill>
                  <a:schemeClr val="bg1"/>
                </a:solidFill>
              </a:rPr>
              <a:t>21</a:t>
            </a:r>
            <a:r>
              <a:rPr lang="en-US" altLang="en-US" sz="2200" baseline="30000" dirty="0" smtClean="0">
                <a:solidFill>
                  <a:schemeClr val="bg1"/>
                </a:solidFill>
              </a:rPr>
              <a:t>st</a:t>
            </a:r>
            <a:r>
              <a:rPr lang="en-US" altLang="en-US" sz="2200" dirty="0" smtClean="0">
                <a:solidFill>
                  <a:schemeClr val="bg1"/>
                </a:solidFill>
              </a:rPr>
              <a:t>).</a:t>
            </a:r>
            <a:endParaRPr lang="en-US" altLang="en-US" sz="2200" dirty="0" smtClean="0">
              <a:solidFill>
                <a:schemeClr val="bg1"/>
              </a:solidFill>
            </a:endParaRPr>
          </a:p>
          <a:p>
            <a:pPr marL="857250" lvl="1" indent="-457200" eaLnBrk="1" hangingPunct="1">
              <a:spcAft>
                <a:spcPts val="1200"/>
              </a:spcAft>
              <a:buFontTx/>
              <a:buAutoNum type="arabicPeriod"/>
            </a:pPr>
            <a:r>
              <a:rPr lang="en-US" altLang="en-US" sz="2200" dirty="0" smtClean="0">
                <a:solidFill>
                  <a:schemeClr val="bg1"/>
                </a:solidFill>
              </a:rPr>
              <a:t>Attend all group meetings. </a:t>
            </a:r>
          </a:p>
        </p:txBody>
      </p:sp>
      <p:pic>
        <p:nvPicPr>
          <p:cNvPr id="20484" name="Picture 5" descr="http://orlandofringe.org/wp-content/uploads/2012/06/application-click-60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63" y="44196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http://chainalive.com/wp-content/uploads/2012/06/selection.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9890" y="1676400"/>
            <a:ext cx="2441273" cy="41148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530" name="Title 1"/>
          <p:cNvSpPr>
            <a:spLocks noGrp="1"/>
          </p:cNvSpPr>
          <p:nvPr>
            <p:ph type="title"/>
          </p:nvPr>
        </p:nvSpPr>
        <p:spPr>
          <a:xfrm>
            <a:off x="139700" y="0"/>
            <a:ext cx="6718300" cy="1143000"/>
          </a:xfrm>
          <a:solidFill>
            <a:schemeClr val="accent6">
              <a:lumMod val="50000"/>
            </a:schemeClr>
          </a:solidFill>
        </p:spPr>
        <p:txBody>
          <a:bodyPr/>
          <a:lstStyle/>
          <a:p>
            <a:pPr>
              <a:defRPr/>
            </a:pPr>
            <a:r>
              <a:rPr lang="en-US" altLang="en-US" dirty="0" smtClean="0">
                <a:solidFill>
                  <a:schemeClr val="bg1"/>
                </a:solidFill>
              </a:rPr>
              <a:t>Selection Process</a:t>
            </a:r>
          </a:p>
        </p:txBody>
      </p:sp>
      <p:sp>
        <p:nvSpPr>
          <p:cNvPr id="3" name="Content Placeholder 2"/>
          <p:cNvSpPr>
            <a:spLocks noGrp="1"/>
          </p:cNvSpPr>
          <p:nvPr>
            <p:ph idx="1"/>
          </p:nvPr>
        </p:nvSpPr>
        <p:spPr>
          <a:xfrm>
            <a:off x="2209800" y="1341438"/>
            <a:ext cx="6948487" cy="4525962"/>
          </a:xfrm>
        </p:spPr>
        <p:txBody>
          <a:bodyPr/>
          <a:lstStyle/>
          <a:p>
            <a:pPr marL="609600" indent="-609600">
              <a:buFontTx/>
              <a:buNone/>
            </a:pPr>
            <a:r>
              <a:rPr lang="en-US" altLang="en-US" dirty="0" smtClean="0">
                <a:solidFill>
                  <a:schemeClr val="bg1"/>
                </a:solidFill>
              </a:rPr>
              <a:t>Selection criteria are as follows:</a:t>
            </a:r>
          </a:p>
          <a:p>
            <a:pPr marL="990600" lvl="1" indent="-533400">
              <a:buFontTx/>
              <a:buAutoNum type="arabicPeriod"/>
            </a:pPr>
            <a:r>
              <a:rPr lang="en-US" altLang="en-US" dirty="0" smtClean="0">
                <a:solidFill>
                  <a:schemeClr val="bg1"/>
                </a:solidFill>
              </a:rPr>
              <a:t>Completeness and professionalism of application</a:t>
            </a:r>
          </a:p>
          <a:p>
            <a:pPr marL="990600" lvl="1" indent="-533400">
              <a:buFontTx/>
              <a:buAutoNum type="arabicPeriod"/>
            </a:pPr>
            <a:endParaRPr lang="en-US" altLang="en-US" dirty="0" smtClean="0">
              <a:solidFill>
                <a:schemeClr val="bg1"/>
              </a:solidFill>
            </a:endParaRPr>
          </a:p>
          <a:p>
            <a:pPr marL="990600" lvl="1" indent="-533400">
              <a:buFontTx/>
              <a:buAutoNum type="arabicPeriod"/>
            </a:pPr>
            <a:r>
              <a:rPr lang="en-US" altLang="en-US" dirty="0" smtClean="0">
                <a:solidFill>
                  <a:schemeClr val="bg1"/>
                </a:solidFill>
              </a:rPr>
              <a:t>Strength of application answers</a:t>
            </a:r>
          </a:p>
          <a:p>
            <a:pPr marL="990600" lvl="1" indent="-533400">
              <a:buFontTx/>
              <a:buAutoNum type="arabicPeriod"/>
            </a:pPr>
            <a:endParaRPr lang="en-US" altLang="en-US" dirty="0" smtClean="0">
              <a:solidFill>
                <a:schemeClr val="bg1"/>
              </a:solidFill>
            </a:endParaRPr>
          </a:p>
          <a:p>
            <a:pPr marL="990600" lvl="1" indent="-533400">
              <a:buFontTx/>
              <a:buAutoNum type="arabicPeriod"/>
            </a:pPr>
            <a:r>
              <a:rPr lang="en-US" altLang="en-US" dirty="0" smtClean="0">
                <a:solidFill>
                  <a:schemeClr val="bg1"/>
                </a:solidFill>
              </a:rPr>
              <a:t>Teacher recommendations</a:t>
            </a:r>
          </a:p>
          <a:p>
            <a:pPr marL="990600" lvl="1" indent="-533400">
              <a:buFontTx/>
              <a:buAutoNum type="arabicPeriod"/>
            </a:pPr>
            <a:endParaRPr lang="en-US" altLang="en-US" dirty="0" smtClean="0">
              <a:solidFill>
                <a:schemeClr val="bg1"/>
              </a:solidFill>
            </a:endParaRPr>
          </a:p>
          <a:p>
            <a:pPr marL="990600" lvl="1" indent="-533400">
              <a:buFontTx/>
              <a:buAutoNum type="arabicPeriod"/>
            </a:pPr>
            <a:r>
              <a:rPr lang="en-US" altLang="en-US" dirty="0" smtClean="0">
                <a:solidFill>
                  <a:schemeClr val="bg1"/>
                </a:solidFill>
              </a:rPr>
              <a:t>Probability of success while abroad</a:t>
            </a:r>
          </a:p>
          <a:p>
            <a:pPr marL="990600" lvl="1" indent="-533400">
              <a:buFontTx/>
              <a:buAutoNum type="arabicPeriod"/>
            </a:pPr>
            <a:endParaRPr lang="en-US" alt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40141" y="1254457"/>
            <a:ext cx="8229600" cy="4525963"/>
          </a:xfrm>
        </p:spPr>
        <p:txBody>
          <a:bodyPr/>
          <a:lstStyle/>
          <a:p>
            <a:pPr eaLnBrk="1" hangingPunct="1">
              <a:lnSpc>
                <a:spcPct val="90000"/>
              </a:lnSpc>
              <a:buFont typeface="Wingdings" pitchFamily="2" charset="2"/>
              <a:buChar char="Ø"/>
            </a:pPr>
            <a:r>
              <a:rPr lang="en-US" altLang="en-US" sz="2400" dirty="0" smtClean="0">
                <a:solidFill>
                  <a:schemeClr val="bg1"/>
                </a:solidFill>
              </a:rPr>
              <a:t>Can adults/parents go?</a:t>
            </a:r>
          </a:p>
          <a:p>
            <a:pPr lvl="1" eaLnBrk="1" hangingPunct="1">
              <a:lnSpc>
                <a:spcPct val="90000"/>
              </a:lnSpc>
              <a:buFont typeface="Wingdings" pitchFamily="2" charset="2"/>
              <a:buChar char="Ø"/>
            </a:pPr>
            <a:r>
              <a:rPr lang="en-US" altLang="en-US" sz="1800" dirty="0" smtClean="0">
                <a:solidFill>
                  <a:schemeClr val="bg1"/>
                </a:solidFill>
              </a:rPr>
              <a:t>Yes, applications are available tonight.</a:t>
            </a:r>
          </a:p>
          <a:p>
            <a:pPr eaLnBrk="1" hangingPunct="1">
              <a:lnSpc>
                <a:spcPct val="90000"/>
              </a:lnSpc>
              <a:buFont typeface="Wingdings" pitchFamily="2" charset="2"/>
              <a:buChar char="Ø"/>
            </a:pPr>
            <a:endParaRPr lang="en-US" altLang="en-US" sz="1800" dirty="0" smtClean="0">
              <a:solidFill>
                <a:schemeClr val="bg1"/>
              </a:solidFill>
            </a:endParaRPr>
          </a:p>
          <a:p>
            <a:pPr eaLnBrk="1" hangingPunct="1">
              <a:lnSpc>
                <a:spcPct val="90000"/>
              </a:lnSpc>
              <a:buFont typeface="Wingdings" pitchFamily="2" charset="2"/>
              <a:buChar char="Ø"/>
            </a:pPr>
            <a:r>
              <a:rPr lang="en-US" altLang="en-US" sz="2400" dirty="0" smtClean="0">
                <a:solidFill>
                  <a:schemeClr val="bg1"/>
                </a:solidFill>
              </a:rPr>
              <a:t>Can a younger or older sibling go? </a:t>
            </a:r>
          </a:p>
          <a:p>
            <a:pPr lvl="1" eaLnBrk="1" hangingPunct="1">
              <a:lnSpc>
                <a:spcPct val="90000"/>
              </a:lnSpc>
              <a:buFont typeface="Wingdings" pitchFamily="2" charset="2"/>
              <a:buChar char="Ø"/>
            </a:pPr>
            <a:r>
              <a:rPr lang="en-US" altLang="en-US" sz="1800" dirty="0" smtClean="0">
                <a:solidFill>
                  <a:schemeClr val="bg1"/>
                </a:solidFill>
              </a:rPr>
              <a:t>This trip is for current 5</a:t>
            </a:r>
            <a:r>
              <a:rPr lang="en-US" altLang="en-US" sz="1800" baseline="30000" dirty="0" smtClean="0">
                <a:solidFill>
                  <a:schemeClr val="bg1"/>
                </a:solidFill>
              </a:rPr>
              <a:t>th</a:t>
            </a:r>
            <a:r>
              <a:rPr lang="en-US" altLang="en-US" sz="1800" dirty="0" smtClean="0">
                <a:solidFill>
                  <a:schemeClr val="bg1"/>
                </a:solidFill>
              </a:rPr>
              <a:t> to 8</a:t>
            </a:r>
            <a:r>
              <a:rPr lang="en-US" altLang="en-US" sz="1800" baseline="30000" dirty="0" smtClean="0">
                <a:solidFill>
                  <a:schemeClr val="bg1"/>
                </a:solidFill>
              </a:rPr>
              <a:t>th</a:t>
            </a:r>
            <a:r>
              <a:rPr lang="en-US" altLang="en-US" sz="1800" dirty="0" smtClean="0">
                <a:solidFill>
                  <a:schemeClr val="bg1"/>
                </a:solidFill>
              </a:rPr>
              <a:t> grade students only. </a:t>
            </a:r>
            <a:endParaRPr lang="en-US" altLang="en-US" sz="1800" dirty="0" smtClean="0">
              <a:solidFill>
                <a:schemeClr val="bg1"/>
              </a:solidFill>
            </a:endParaRPr>
          </a:p>
          <a:p>
            <a:pPr lvl="1" eaLnBrk="1" hangingPunct="1">
              <a:lnSpc>
                <a:spcPct val="90000"/>
              </a:lnSpc>
              <a:buFont typeface="Wingdings" pitchFamily="2" charset="2"/>
              <a:buChar char="Ø"/>
            </a:pPr>
            <a:endParaRPr lang="en-US" altLang="en-US" sz="1800" dirty="0">
              <a:solidFill>
                <a:schemeClr val="bg1"/>
              </a:solidFill>
            </a:endParaRPr>
          </a:p>
          <a:p>
            <a:pPr eaLnBrk="1" hangingPunct="1">
              <a:lnSpc>
                <a:spcPct val="90000"/>
              </a:lnSpc>
              <a:buFont typeface="Wingdings" pitchFamily="2" charset="2"/>
              <a:buChar char="Ø"/>
            </a:pPr>
            <a:r>
              <a:rPr lang="en-US" altLang="en-US" sz="2200" dirty="0" smtClean="0">
                <a:solidFill>
                  <a:schemeClr val="bg1"/>
                </a:solidFill>
              </a:rPr>
              <a:t>When will this trip depart and return?</a:t>
            </a:r>
          </a:p>
          <a:p>
            <a:pPr lvl="1" eaLnBrk="1" hangingPunct="1">
              <a:lnSpc>
                <a:spcPct val="90000"/>
              </a:lnSpc>
              <a:buFont typeface="Wingdings" pitchFamily="2" charset="2"/>
              <a:buChar char="Ø"/>
            </a:pPr>
            <a:r>
              <a:rPr lang="en-US" altLang="en-US" sz="1800" dirty="0" smtClean="0">
                <a:solidFill>
                  <a:schemeClr val="bg1"/>
                </a:solidFill>
              </a:rPr>
              <a:t>We typically leave the week after school gets out in June.  Our official dates are released three months prior to departure.</a:t>
            </a:r>
            <a:endParaRPr lang="en-US" altLang="en-US" sz="1800" dirty="0" smtClean="0">
              <a:solidFill>
                <a:schemeClr val="bg1"/>
              </a:solidFill>
            </a:endParaRPr>
          </a:p>
          <a:p>
            <a:pPr lvl="1" eaLnBrk="1" hangingPunct="1">
              <a:lnSpc>
                <a:spcPct val="90000"/>
              </a:lnSpc>
              <a:buFont typeface="Wingdings" pitchFamily="2" charset="2"/>
              <a:buChar char="Ø"/>
            </a:pPr>
            <a:endParaRPr lang="en-US" altLang="en-US" sz="1800" dirty="0" smtClean="0">
              <a:solidFill>
                <a:schemeClr val="bg1"/>
              </a:solidFill>
            </a:endParaRPr>
          </a:p>
          <a:p>
            <a:pPr eaLnBrk="1" hangingPunct="1">
              <a:lnSpc>
                <a:spcPct val="90000"/>
              </a:lnSpc>
              <a:buFont typeface="Wingdings" pitchFamily="2" charset="2"/>
              <a:buChar char="Ø"/>
            </a:pPr>
            <a:r>
              <a:rPr lang="en-US" altLang="en-US" sz="2400" dirty="0" smtClean="0">
                <a:solidFill>
                  <a:schemeClr val="bg1"/>
                </a:solidFill>
              </a:rPr>
              <a:t>Can a relative go on the trip?</a:t>
            </a:r>
          </a:p>
          <a:p>
            <a:pPr lvl="1" eaLnBrk="1" hangingPunct="1">
              <a:lnSpc>
                <a:spcPct val="90000"/>
              </a:lnSpc>
              <a:buFont typeface="Wingdings" pitchFamily="2" charset="2"/>
              <a:buChar char="Ø"/>
            </a:pPr>
            <a:r>
              <a:rPr lang="en-US" altLang="en-US" sz="1800" dirty="0" smtClean="0">
                <a:solidFill>
                  <a:schemeClr val="bg1"/>
                </a:solidFill>
              </a:rPr>
              <a:t>They must complete an adult application and meet the age requirements of 21.</a:t>
            </a:r>
          </a:p>
          <a:p>
            <a:pPr lvl="1" eaLnBrk="1" hangingPunct="1">
              <a:lnSpc>
                <a:spcPct val="90000"/>
              </a:lnSpc>
              <a:buFont typeface="Wingdings" pitchFamily="2" charset="2"/>
              <a:buChar char="Ø"/>
            </a:pPr>
            <a:endParaRPr lang="en-US" altLang="en-US" sz="1800" dirty="0" smtClean="0">
              <a:solidFill>
                <a:schemeClr val="bg1"/>
              </a:solidFill>
            </a:endParaRPr>
          </a:p>
          <a:p>
            <a:pPr eaLnBrk="1" hangingPunct="1">
              <a:lnSpc>
                <a:spcPct val="90000"/>
              </a:lnSpc>
              <a:buFont typeface="Wingdings" pitchFamily="2" charset="2"/>
              <a:buChar char="Ø"/>
            </a:pPr>
            <a:r>
              <a:rPr lang="en-US" altLang="en-US" sz="2400" dirty="0" smtClean="0">
                <a:solidFill>
                  <a:schemeClr val="bg1"/>
                </a:solidFill>
              </a:rPr>
              <a:t>What if I cannot pay the full trip cost?</a:t>
            </a:r>
          </a:p>
          <a:p>
            <a:pPr lvl="1" eaLnBrk="1" hangingPunct="1">
              <a:lnSpc>
                <a:spcPct val="90000"/>
              </a:lnSpc>
              <a:buFont typeface="Wingdings" pitchFamily="2" charset="2"/>
              <a:buChar char="Ø"/>
            </a:pPr>
            <a:r>
              <a:rPr lang="en-US" altLang="en-US" sz="1800" dirty="0" smtClean="0">
                <a:solidFill>
                  <a:schemeClr val="bg1"/>
                </a:solidFill>
              </a:rPr>
              <a:t>Once you commit to this trip you are obligated to pay your way.</a:t>
            </a:r>
          </a:p>
          <a:p>
            <a:pPr lvl="1" eaLnBrk="1" hangingPunct="1">
              <a:lnSpc>
                <a:spcPct val="90000"/>
              </a:lnSpc>
              <a:buFont typeface="Wingdings" pitchFamily="2" charset="2"/>
              <a:buChar char="Ø"/>
            </a:pPr>
            <a:r>
              <a:rPr lang="en-US" altLang="en-US" sz="1800" dirty="0" smtClean="0">
                <a:solidFill>
                  <a:schemeClr val="bg1"/>
                </a:solidFill>
              </a:rPr>
              <a:t>There are penalties for early withdrawal. </a:t>
            </a:r>
          </a:p>
          <a:p>
            <a:pPr eaLnBrk="1" hangingPunct="1">
              <a:lnSpc>
                <a:spcPct val="90000"/>
              </a:lnSpc>
              <a:buFont typeface="Wingdings" pitchFamily="2" charset="2"/>
              <a:buChar char="Ø"/>
            </a:pPr>
            <a:endParaRPr lang="en-US" altLang="en-US" sz="2400" dirty="0" smtClean="0"/>
          </a:p>
        </p:txBody>
      </p:sp>
      <p:pic>
        <p:nvPicPr>
          <p:cNvPr id="24583" name="Picture 7" descr="http://www.goldline.com/images/secondary-heros/heros_subsec-faq.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9" t="9702" r="2983" b="42537"/>
          <a:stretch/>
        </p:blipFill>
        <p:spPr bwMode="auto">
          <a:xfrm>
            <a:off x="228600" y="381000"/>
            <a:ext cx="8652682" cy="87345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457200" y="1524000"/>
            <a:ext cx="8229600" cy="4525963"/>
          </a:xfrm>
        </p:spPr>
        <p:txBody>
          <a:bodyPr/>
          <a:lstStyle/>
          <a:p>
            <a:pPr eaLnBrk="1" hangingPunct="1">
              <a:lnSpc>
                <a:spcPct val="80000"/>
              </a:lnSpc>
              <a:buFont typeface="Wingdings" pitchFamily="2" charset="2"/>
              <a:buChar char="Ø"/>
            </a:pPr>
            <a:r>
              <a:rPr lang="en-US" altLang="en-US" sz="2800" smtClean="0">
                <a:solidFill>
                  <a:schemeClr val="bg1"/>
                </a:solidFill>
              </a:rPr>
              <a:t>Dietary options?</a:t>
            </a:r>
          </a:p>
          <a:p>
            <a:pPr lvl="1" eaLnBrk="1" hangingPunct="1">
              <a:lnSpc>
                <a:spcPct val="80000"/>
              </a:lnSpc>
              <a:buFont typeface="Wingdings" pitchFamily="2" charset="2"/>
              <a:buChar char="Ø"/>
            </a:pPr>
            <a:r>
              <a:rPr lang="en-US" altLang="en-US" sz="1800" smtClean="0">
                <a:solidFill>
                  <a:schemeClr val="bg1"/>
                </a:solidFill>
              </a:rPr>
              <a:t>EF does have different meal options depending on individual needs.</a:t>
            </a:r>
          </a:p>
          <a:p>
            <a:pPr lvl="1" eaLnBrk="1" hangingPunct="1">
              <a:lnSpc>
                <a:spcPct val="80000"/>
              </a:lnSpc>
              <a:buFont typeface="Wingdings" pitchFamily="2" charset="2"/>
              <a:buChar char="Ø"/>
            </a:pPr>
            <a:endParaRPr lang="en-US" altLang="en-US" sz="2400" smtClean="0">
              <a:solidFill>
                <a:schemeClr val="bg1"/>
              </a:solidFill>
            </a:endParaRPr>
          </a:p>
          <a:p>
            <a:pPr eaLnBrk="1" hangingPunct="1">
              <a:lnSpc>
                <a:spcPct val="80000"/>
              </a:lnSpc>
              <a:buFont typeface="Wingdings" pitchFamily="2" charset="2"/>
              <a:buChar char="Ø"/>
            </a:pPr>
            <a:r>
              <a:rPr lang="en-US" altLang="en-US" sz="2800" smtClean="0">
                <a:solidFill>
                  <a:schemeClr val="bg1"/>
                </a:solidFill>
              </a:rPr>
              <a:t>Medications while abroad?</a:t>
            </a:r>
          </a:p>
          <a:p>
            <a:pPr lvl="1" eaLnBrk="1" hangingPunct="1">
              <a:lnSpc>
                <a:spcPct val="80000"/>
              </a:lnSpc>
              <a:buFont typeface="Wingdings" pitchFamily="2" charset="2"/>
              <a:buChar char="Ø"/>
            </a:pPr>
            <a:r>
              <a:rPr lang="en-US" altLang="en-US" sz="1800" smtClean="0">
                <a:solidFill>
                  <a:schemeClr val="bg1"/>
                </a:solidFill>
              </a:rPr>
              <a:t>Students are responsible for all needed medications (please notify trip leaders of ANY medical issues prior to the trip).</a:t>
            </a:r>
          </a:p>
          <a:p>
            <a:pPr eaLnBrk="1" hangingPunct="1">
              <a:lnSpc>
                <a:spcPct val="80000"/>
              </a:lnSpc>
            </a:pPr>
            <a:endParaRPr lang="en-US" altLang="en-US" sz="2400" smtClean="0"/>
          </a:p>
          <a:p>
            <a:pPr eaLnBrk="1" hangingPunct="1">
              <a:lnSpc>
                <a:spcPct val="80000"/>
              </a:lnSpc>
            </a:pPr>
            <a:endParaRPr lang="en-US" altLang="en-US" sz="2400" smtClean="0"/>
          </a:p>
          <a:p>
            <a:pPr eaLnBrk="1" hangingPunct="1">
              <a:lnSpc>
                <a:spcPct val="80000"/>
              </a:lnSpc>
            </a:pPr>
            <a:endParaRPr lang="en-US" altLang="en-US" sz="2800" smtClean="0"/>
          </a:p>
          <a:p>
            <a:pPr eaLnBrk="1" hangingPunct="1">
              <a:lnSpc>
                <a:spcPct val="80000"/>
              </a:lnSpc>
              <a:buFontTx/>
              <a:buNone/>
            </a:pPr>
            <a:r>
              <a:rPr lang="en-US" altLang="en-US" sz="2800" smtClean="0"/>
              <a:t>	</a:t>
            </a:r>
          </a:p>
        </p:txBody>
      </p:sp>
      <p:pic>
        <p:nvPicPr>
          <p:cNvPr id="22533" name="Picture 5" descr="http://www.personal.psu.edu/srh122/French_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87787"/>
            <a:ext cx="3810000" cy="2914651"/>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963987"/>
            <a:ext cx="2857500" cy="2857500"/>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http://www.goldline.com/images/secondary-heros/heros_subsec-faq.jpg"/>
          <p:cNvPicPr>
            <a:picLocks noChangeAspect="1" noChangeArrowheads="1"/>
          </p:cNvPicPr>
          <p:nvPr/>
        </p:nvPicPr>
        <p:blipFill rotWithShape="1">
          <a:blip r:embed="rId4">
            <a:extLst>
              <a:ext uri="{28A0092B-C50C-407E-A947-70E740481C1C}">
                <a14:useLocalDpi xmlns:a14="http://schemas.microsoft.com/office/drawing/2010/main" val="0"/>
              </a:ext>
            </a:extLst>
          </a:blip>
          <a:srcRect l="2449" t="9702" r="2983" b="42537"/>
          <a:stretch/>
        </p:blipFill>
        <p:spPr bwMode="auto">
          <a:xfrm>
            <a:off x="228600" y="381000"/>
            <a:ext cx="8652682" cy="87345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76200"/>
            <a:ext cx="8229600" cy="1143000"/>
          </a:xfrm>
          <a:solidFill>
            <a:schemeClr val="accent6">
              <a:lumMod val="50000"/>
            </a:schemeClr>
          </a:solidFill>
        </p:spPr>
        <p:txBody>
          <a:bodyPr/>
          <a:lstStyle/>
          <a:p>
            <a:pPr eaLnBrk="1" hangingPunct="1">
              <a:defRPr/>
            </a:pPr>
            <a:r>
              <a:rPr lang="en-US" altLang="en-US" sz="4000" dirty="0" smtClean="0">
                <a:solidFill>
                  <a:schemeClr val="bg1"/>
                </a:solidFill>
              </a:rPr>
              <a:t>Participant Selection Timeline</a:t>
            </a:r>
          </a:p>
        </p:txBody>
      </p:sp>
      <p:sp>
        <p:nvSpPr>
          <p:cNvPr id="26627" name="Rectangle 3"/>
          <p:cNvSpPr>
            <a:spLocks noGrp="1" noChangeArrowheads="1"/>
          </p:cNvSpPr>
          <p:nvPr>
            <p:ph idx="1"/>
          </p:nvPr>
        </p:nvSpPr>
        <p:spPr>
          <a:xfrm>
            <a:off x="0" y="1447800"/>
            <a:ext cx="8686800" cy="4343400"/>
          </a:xfrm>
        </p:spPr>
        <p:txBody>
          <a:bodyPr/>
          <a:lstStyle/>
          <a:p>
            <a:pPr eaLnBrk="1" hangingPunct="1">
              <a:spcBef>
                <a:spcPts val="0"/>
              </a:spcBef>
              <a:spcAft>
                <a:spcPts val="1200"/>
              </a:spcAft>
              <a:buFont typeface="Wingdings" panose="05000000000000000000" pitchFamily="2" charset="2"/>
              <a:buChar char="Ø"/>
              <a:defRPr/>
            </a:pPr>
            <a:r>
              <a:rPr lang="en-US" altLang="en-US" sz="2200" b="1" dirty="0" smtClean="0">
                <a:solidFill>
                  <a:schemeClr val="bg1"/>
                </a:solidFill>
              </a:rPr>
              <a:t>November 4</a:t>
            </a:r>
            <a:r>
              <a:rPr lang="en-US" altLang="en-US" sz="2200" b="1" baseline="30000" dirty="0" smtClean="0">
                <a:solidFill>
                  <a:schemeClr val="bg1"/>
                </a:solidFill>
              </a:rPr>
              <a:t>th</a:t>
            </a:r>
            <a:r>
              <a:rPr lang="en-US" altLang="en-US" sz="2200" b="1" dirty="0" smtClean="0">
                <a:solidFill>
                  <a:schemeClr val="bg1"/>
                </a:solidFill>
              </a:rPr>
              <a:t> </a:t>
            </a:r>
            <a:r>
              <a:rPr lang="en-US" altLang="en-US" sz="2200" dirty="0" smtClean="0">
                <a:solidFill>
                  <a:schemeClr val="bg1"/>
                </a:solidFill>
              </a:rPr>
              <a:t>– Parent meeting and applications are out</a:t>
            </a:r>
          </a:p>
          <a:p>
            <a:pPr eaLnBrk="1" hangingPunct="1">
              <a:spcBef>
                <a:spcPts val="0"/>
              </a:spcBef>
              <a:spcAft>
                <a:spcPts val="1200"/>
              </a:spcAft>
              <a:buFont typeface="Wingdings" panose="05000000000000000000" pitchFamily="2" charset="2"/>
              <a:buChar char="Ø"/>
              <a:defRPr/>
            </a:pPr>
            <a:r>
              <a:rPr lang="en-US" altLang="en-US" sz="2200" b="1" dirty="0" smtClean="0">
                <a:solidFill>
                  <a:schemeClr val="bg1"/>
                </a:solidFill>
              </a:rPr>
              <a:t>November 14</a:t>
            </a:r>
            <a:r>
              <a:rPr lang="en-US" altLang="en-US" sz="2200" b="1" baseline="30000" dirty="0" smtClean="0">
                <a:solidFill>
                  <a:schemeClr val="bg1"/>
                </a:solidFill>
              </a:rPr>
              <a:t>th</a:t>
            </a:r>
            <a:r>
              <a:rPr lang="en-US" altLang="en-US" sz="2200" b="1" dirty="0" smtClean="0">
                <a:solidFill>
                  <a:schemeClr val="bg1"/>
                </a:solidFill>
              </a:rPr>
              <a:t> </a:t>
            </a:r>
            <a:r>
              <a:rPr lang="en-US" altLang="en-US" sz="2200" dirty="0" smtClean="0">
                <a:solidFill>
                  <a:schemeClr val="bg1"/>
                </a:solidFill>
              </a:rPr>
              <a:t>– Applications are DUE and will be reviewed by the trip leaders</a:t>
            </a:r>
          </a:p>
          <a:p>
            <a:pPr eaLnBrk="1" hangingPunct="1">
              <a:spcBef>
                <a:spcPts val="0"/>
              </a:spcBef>
              <a:spcAft>
                <a:spcPts val="1200"/>
              </a:spcAft>
              <a:buFont typeface="Wingdings" panose="05000000000000000000" pitchFamily="2" charset="2"/>
              <a:buChar char="Ø"/>
              <a:defRPr/>
            </a:pPr>
            <a:r>
              <a:rPr lang="en-US" altLang="en-US" sz="2200" b="1" dirty="0" smtClean="0">
                <a:solidFill>
                  <a:schemeClr val="bg1"/>
                </a:solidFill>
              </a:rPr>
              <a:t>November 16</a:t>
            </a:r>
            <a:r>
              <a:rPr lang="en-US" altLang="en-US" sz="2200" b="1" baseline="30000" dirty="0" smtClean="0">
                <a:solidFill>
                  <a:schemeClr val="bg1"/>
                </a:solidFill>
              </a:rPr>
              <a:t>th</a:t>
            </a:r>
            <a:r>
              <a:rPr lang="en-US" altLang="en-US" sz="2200" b="1" dirty="0" smtClean="0">
                <a:solidFill>
                  <a:schemeClr val="bg1"/>
                </a:solidFill>
              </a:rPr>
              <a:t> </a:t>
            </a:r>
            <a:r>
              <a:rPr lang="en-US" altLang="en-US" sz="2200" dirty="0" smtClean="0">
                <a:solidFill>
                  <a:schemeClr val="bg1"/>
                </a:solidFill>
              </a:rPr>
              <a:t>–</a:t>
            </a:r>
            <a:r>
              <a:rPr lang="en-US" altLang="en-US" sz="2200" b="1" dirty="0" smtClean="0">
                <a:solidFill>
                  <a:schemeClr val="bg1"/>
                </a:solidFill>
              </a:rPr>
              <a:t> </a:t>
            </a:r>
            <a:r>
              <a:rPr lang="en-US" altLang="en-US" sz="2200" dirty="0" smtClean="0">
                <a:solidFill>
                  <a:schemeClr val="bg1"/>
                </a:solidFill>
              </a:rPr>
              <a:t>Acceptance letters are sent out electronically</a:t>
            </a:r>
            <a:endParaRPr lang="en-US" altLang="en-US" sz="2200" dirty="0">
              <a:solidFill>
                <a:schemeClr val="bg1"/>
              </a:solidFill>
            </a:endParaRPr>
          </a:p>
          <a:p>
            <a:pPr eaLnBrk="1" hangingPunct="1">
              <a:spcBef>
                <a:spcPts val="0"/>
              </a:spcBef>
              <a:spcAft>
                <a:spcPts val="1200"/>
              </a:spcAft>
              <a:buFont typeface="Wingdings" panose="05000000000000000000" pitchFamily="2" charset="2"/>
              <a:buChar char="Ø"/>
              <a:defRPr/>
            </a:pPr>
            <a:r>
              <a:rPr lang="en-US" altLang="en-US" sz="2200" b="1" dirty="0" smtClean="0">
                <a:solidFill>
                  <a:schemeClr val="bg1"/>
                </a:solidFill>
              </a:rPr>
              <a:t>November 21</a:t>
            </a:r>
            <a:r>
              <a:rPr lang="en-US" altLang="en-US" sz="2200" b="1" baseline="30000" dirty="0" smtClean="0">
                <a:solidFill>
                  <a:schemeClr val="bg1"/>
                </a:solidFill>
              </a:rPr>
              <a:t>st</a:t>
            </a:r>
            <a:r>
              <a:rPr lang="en-US" altLang="en-US" sz="2200" b="1" dirty="0" smtClean="0">
                <a:solidFill>
                  <a:schemeClr val="bg1"/>
                </a:solidFill>
              </a:rPr>
              <a:t> </a:t>
            </a:r>
            <a:r>
              <a:rPr lang="en-US" altLang="en-US" sz="2200" dirty="0" smtClean="0">
                <a:solidFill>
                  <a:schemeClr val="bg1"/>
                </a:solidFill>
              </a:rPr>
              <a:t>– Accepted travelers must be enrolled online with EF and have paid the non-refundable $95 fee.  </a:t>
            </a:r>
            <a:endParaRPr lang="en-US" altLang="en-US" sz="2200" dirty="0">
              <a:solidFill>
                <a:schemeClr val="bg1"/>
              </a:solidFill>
            </a:endParaRPr>
          </a:p>
          <a:p>
            <a:pPr eaLnBrk="1" hangingPunct="1">
              <a:spcBef>
                <a:spcPts val="0"/>
              </a:spcBef>
              <a:spcAft>
                <a:spcPts val="0"/>
              </a:spcAft>
              <a:buFont typeface="Wingdings" panose="05000000000000000000" pitchFamily="2" charset="2"/>
              <a:buChar char="Ø"/>
              <a:defRPr/>
            </a:pPr>
            <a:r>
              <a:rPr lang="en-US" altLang="en-US" sz="2200" b="1" dirty="0" smtClean="0">
                <a:solidFill>
                  <a:schemeClr val="bg1"/>
                </a:solidFill>
              </a:rPr>
              <a:t>November 22</a:t>
            </a:r>
            <a:r>
              <a:rPr lang="en-US" altLang="en-US" sz="2200" b="1" baseline="30000" dirty="0" smtClean="0">
                <a:solidFill>
                  <a:schemeClr val="bg1"/>
                </a:solidFill>
              </a:rPr>
              <a:t>nd</a:t>
            </a:r>
            <a:r>
              <a:rPr lang="en-US" altLang="en-US" sz="2200" b="1" dirty="0" smtClean="0">
                <a:solidFill>
                  <a:schemeClr val="bg1"/>
                </a:solidFill>
              </a:rPr>
              <a:t> </a:t>
            </a:r>
            <a:r>
              <a:rPr lang="en-US" altLang="en-US" sz="2200" dirty="0" smtClean="0">
                <a:solidFill>
                  <a:schemeClr val="bg1"/>
                </a:solidFill>
              </a:rPr>
              <a:t>– Accepted applicants </a:t>
            </a:r>
          </a:p>
          <a:p>
            <a:pPr marL="0" indent="0" eaLnBrk="1" hangingPunct="1">
              <a:spcBef>
                <a:spcPts val="0"/>
              </a:spcBef>
              <a:spcAft>
                <a:spcPts val="0"/>
              </a:spcAft>
              <a:buFontTx/>
              <a:buNone/>
              <a:defRPr/>
            </a:pPr>
            <a:r>
              <a:rPr lang="en-US" altLang="en-US" sz="2200" dirty="0">
                <a:solidFill>
                  <a:schemeClr val="bg1"/>
                </a:solidFill>
              </a:rPr>
              <a:t> </a:t>
            </a:r>
            <a:r>
              <a:rPr lang="en-US" altLang="en-US" sz="2200" dirty="0" smtClean="0">
                <a:solidFill>
                  <a:schemeClr val="bg1"/>
                </a:solidFill>
              </a:rPr>
              <a:t>   who are not enrolled will lose their spot </a:t>
            </a:r>
          </a:p>
          <a:p>
            <a:pPr marL="0" indent="0" eaLnBrk="1" hangingPunct="1">
              <a:spcBef>
                <a:spcPts val="0"/>
              </a:spcBef>
              <a:spcAft>
                <a:spcPts val="0"/>
              </a:spcAft>
              <a:buFontTx/>
              <a:buNone/>
              <a:defRPr/>
            </a:pPr>
            <a:r>
              <a:rPr lang="en-US" altLang="en-US" sz="2200" dirty="0">
                <a:solidFill>
                  <a:schemeClr val="bg1"/>
                </a:solidFill>
              </a:rPr>
              <a:t> </a:t>
            </a:r>
            <a:r>
              <a:rPr lang="en-US" altLang="en-US" sz="2200" dirty="0" smtClean="0">
                <a:solidFill>
                  <a:schemeClr val="bg1"/>
                </a:solidFill>
              </a:rPr>
              <a:t>   to an alternate</a:t>
            </a:r>
          </a:p>
        </p:txBody>
      </p:sp>
      <p:pic>
        <p:nvPicPr>
          <p:cNvPr id="25604" name="Picture 5" descr="http://www.nice.org.uk/media/68F/12/topic-selection-tick.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4154488"/>
            <a:ext cx="40290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0638"/>
            <a:ext cx="9124950" cy="741362"/>
          </a:xfrm>
          <a:solidFill>
            <a:srgbClr val="002060"/>
          </a:solidFill>
        </p:spPr>
        <p:txBody>
          <a:bodyPr/>
          <a:lstStyle/>
          <a:p>
            <a:pPr eaLnBrk="1" hangingPunct="1"/>
            <a:r>
              <a:rPr lang="en-US" altLang="en-US" sz="4000" smtClean="0">
                <a:solidFill>
                  <a:schemeClr val="bg1"/>
                </a:solidFill>
              </a:rPr>
              <a:t>Questions, Comments, Freaking Outs?</a:t>
            </a:r>
          </a:p>
        </p:txBody>
      </p:sp>
      <p:sp>
        <p:nvSpPr>
          <p:cNvPr id="26627" name="Rectangle 3"/>
          <p:cNvSpPr>
            <a:spLocks noGrp="1" noChangeArrowheads="1"/>
          </p:cNvSpPr>
          <p:nvPr>
            <p:ph type="body" idx="1"/>
          </p:nvPr>
        </p:nvSpPr>
        <p:spPr>
          <a:xfrm>
            <a:off x="101600" y="1219200"/>
            <a:ext cx="9047163" cy="4810125"/>
          </a:xfrm>
        </p:spPr>
        <p:txBody>
          <a:bodyPr/>
          <a:lstStyle/>
          <a:p>
            <a:pPr eaLnBrk="1" hangingPunct="1">
              <a:buFont typeface="Wingdings" pitchFamily="2" charset="2"/>
              <a:buChar char="Ø"/>
            </a:pPr>
            <a:r>
              <a:rPr lang="en-US" altLang="en-US" sz="2800" dirty="0" smtClean="0">
                <a:solidFill>
                  <a:schemeClr val="bg1"/>
                </a:solidFill>
              </a:rPr>
              <a:t>Any group relevant questions?</a:t>
            </a:r>
          </a:p>
          <a:p>
            <a:pPr eaLnBrk="1" hangingPunct="1">
              <a:buFont typeface="Wingdings" pitchFamily="2" charset="2"/>
              <a:buChar char="Ø"/>
            </a:pPr>
            <a:endParaRPr lang="en-US" altLang="en-US" sz="2800" dirty="0" smtClean="0">
              <a:solidFill>
                <a:schemeClr val="bg1"/>
              </a:solidFill>
            </a:endParaRPr>
          </a:p>
          <a:p>
            <a:pPr eaLnBrk="1" hangingPunct="1">
              <a:buFont typeface="Wingdings" pitchFamily="2" charset="2"/>
              <a:buChar char="Ø"/>
            </a:pPr>
            <a:r>
              <a:rPr lang="en-US" altLang="en-US" sz="2800" dirty="0" smtClean="0">
                <a:solidFill>
                  <a:schemeClr val="bg1"/>
                </a:solidFill>
              </a:rPr>
              <a:t>All group leaders are available for additional questions after this presentation.</a:t>
            </a:r>
          </a:p>
          <a:p>
            <a:pPr eaLnBrk="1" hangingPunct="1">
              <a:buFont typeface="Wingdings" pitchFamily="2" charset="2"/>
              <a:buChar char="Ø"/>
            </a:pPr>
            <a:endParaRPr lang="en-US" altLang="en-US" sz="2800" dirty="0" smtClean="0">
              <a:solidFill>
                <a:schemeClr val="bg1"/>
              </a:solidFill>
            </a:endParaRPr>
          </a:p>
          <a:p>
            <a:pPr eaLnBrk="1" hangingPunct="1">
              <a:buFont typeface="Wingdings" pitchFamily="2" charset="2"/>
              <a:buChar char="Ø"/>
            </a:pPr>
            <a:r>
              <a:rPr lang="en-US" altLang="en-US" sz="2800" dirty="0" smtClean="0">
                <a:solidFill>
                  <a:schemeClr val="bg1"/>
                </a:solidFill>
              </a:rPr>
              <a:t>This PowerPoint and more information can be found at our website: </a:t>
            </a:r>
            <a:r>
              <a:rPr lang="en-US" altLang="en-US" sz="2800" b="1" u="sng" dirty="0" smtClean="0">
                <a:solidFill>
                  <a:schemeClr val="bg1"/>
                </a:solidFill>
              </a:rPr>
              <a:t>www.globalxpeditions.weebly.com</a:t>
            </a:r>
          </a:p>
        </p:txBody>
      </p:sp>
      <p:grpSp>
        <p:nvGrpSpPr>
          <p:cNvPr id="26628" name="Group 9"/>
          <p:cNvGrpSpPr>
            <a:grpSpLocks/>
          </p:cNvGrpSpPr>
          <p:nvPr/>
        </p:nvGrpSpPr>
        <p:grpSpPr bwMode="auto">
          <a:xfrm>
            <a:off x="0" y="4783138"/>
            <a:ext cx="9124950" cy="2074862"/>
            <a:chOff x="19747" y="1254848"/>
            <a:chExt cx="9124253" cy="2073746"/>
          </a:xfrm>
        </p:grpSpPr>
        <p:pic>
          <p:nvPicPr>
            <p:cNvPr id="26630" name="Picture 2" descr="http://4.bp.blogspot.com/_esI-JjdXJLw/TI3pL0LV-SI/AAAAAAAAAEM/JukKoSG9mz4/s1600/Mt+Fuji+and+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946" y="1254848"/>
              <a:ext cx="1766303" cy="2047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4" descr="http://www.expattaxjapan.com/japan-garden_002457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497" y="1254849"/>
              <a:ext cx="1048449" cy="20473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6" descr="http://moviebuzzers.com/wp-content/uploads/2012/08/kenwatana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54849"/>
              <a:ext cx="915097" cy="206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2" descr="http://www.volleywood.net/wp-content/uploads/2011/01/tokyo_postcard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249" y="1254848"/>
              <a:ext cx="1688830" cy="20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4" descr="http://www.columbia.edu/cu/anime/images/chib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382" y="1268808"/>
              <a:ext cx="1045659" cy="203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6" descr="http://www.rampartsofcivilization.com/wp-content/uploads/2011/07/KABUK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7" y="1254849"/>
              <a:ext cx="894653" cy="204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8" descr="http://www.brightfutures.jp/wp-content/uploads/2010/12/honda_asimo.jpg"/>
            <p:cNvPicPr>
              <a:picLocks noChangeAspect="1" noChangeArrowheads="1"/>
            </p:cNvPicPr>
            <p:nvPr/>
          </p:nvPicPr>
          <p:blipFill>
            <a:blip r:embed="rId8">
              <a:extLst>
                <a:ext uri="{28A0092B-C50C-407E-A947-70E740481C1C}">
                  <a14:useLocalDpi xmlns:a14="http://schemas.microsoft.com/office/drawing/2010/main" val="0"/>
                </a:ext>
              </a:extLst>
            </a:blip>
            <a:srcRect r="25505"/>
            <a:stretch>
              <a:fillRect/>
            </a:stretch>
          </p:blipFill>
          <p:spPr bwMode="auto">
            <a:xfrm>
              <a:off x="8365041" y="1254848"/>
              <a:ext cx="778959" cy="20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20" descr="http://upload.wikimedia.org/wikipedia/commons/thumb/4/43/Asashoryu_Jan08.JPG/200px-Asashoryu_Jan0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5148" y="1267516"/>
              <a:ext cx="1045659" cy="206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9" name="Picture 14" descr="http://thenewsuperheroes.com/wp-content/themes/shopperpress/thumbs/Freaking-out.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8469">
            <a:off x="7399338" y="862013"/>
            <a:ext cx="177006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609600"/>
          </a:xfrm>
          <a:solidFill>
            <a:schemeClr val="accent6">
              <a:lumMod val="50000"/>
            </a:schemeClr>
          </a:solidFill>
        </p:spPr>
        <p:txBody>
          <a:bodyPr/>
          <a:lstStyle/>
          <a:p>
            <a:pPr>
              <a:defRPr/>
            </a:pPr>
            <a:r>
              <a:rPr lang="en-US" altLang="en-US" sz="3600" dirty="0" smtClean="0">
                <a:solidFill>
                  <a:schemeClr val="bg1"/>
                </a:solidFill>
              </a:rPr>
              <a:t>Why travel as a middle school student?</a:t>
            </a:r>
          </a:p>
        </p:txBody>
      </p:sp>
      <p:sp>
        <p:nvSpPr>
          <p:cNvPr id="4099" name="TextBox 1"/>
          <p:cNvSpPr txBox="1">
            <a:spLocks noChangeArrowheads="1"/>
          </p:cNvSpPr>
          <p:nvPr/>
        </p:nvSpPr>
        <p:spPr bwMode="auto">
          <a:xfrm>
            <a:off x="76200" y="685800"/>
            <a:ext cx="9067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Ø"/>
            </a:pPr>
            <a:r>
              <a:rPr lang="en-US" altLang="en-US" sz="2000">
                <a:solidFill>
                  <a:schemeClr val="bg1"/>
                </a:solidFill>
              </a:rPr>
              <a:t>Learn and understand first-hand about people and societies around the world</a:t>
            </a:r>
          </a:p>
          <a:p>
            <a:pPr eaLnBrk="1" hangingPunct="1">
              <a:spcBef>
                <a:spcPct val="0"/>
              </a:spcBef>
              <a:buFont typeface="Wingdings" pitchFamily="2" charset="2"/>
              <a:buChar char="Ø"/>
            </a:pPr>
            <a:endParaRPr lang="en-US" altLang="en-US" sz="2000">
              <a:solidFill>
                <a:schemeClr val="bg1"/>
              </a:solidFill>
            </a:endParaRPr>
          </a:p>
          <a:p>
            <a:pPr eaLnBrk="1" hangingPunct="1">
              <a:spcBef>
                <a:spcPct val="0"/>
              </a:spcBef>
              <a:buFont typeface="Wingdings" pitchFamily="2" charset="2"/>
              <a:buChar char="Ø"/>
            </a:pPr>
            <a:r>
              <a:rPr lang="en-US" altLang="en-US" sz="2000">
                <a:solidFill>
                  <a:schemeClr val="bg1"/>
                </a:solidFill>
              </a:rPr>
              <a:t>A good time to bond with your child before life gets too busy with high school activities</a:t>
            </a:r>
          </a:p>
          <a:p>
            <a:pPr eaLnBrk="1" hangingPunct="1">
              <a:spcBef>
                <a:spcPct val="0"/>
              </a:spcBef>
              <a:buFont typeface="Wingdings" pitchFamily="2" charset="2"/>
              <a:buChar char="Ø"/>
            </a:pPr>
            <a:endParaRPr lang="en-US" altLang="en-US" sz="2000">
              <a:solidFill>
                <a:schemeClr val="bg1"/>
              </a:solidFill>
            </a:endParaRPr>
          </a:p>
          <a:p>
            <a:pPr eaLnBrk="1" hangingPunct="1">
              <a:spcBef>
                <a:spcPct val="0"/>
              </a:spcBef>
              <a:buFont typeface="Wingdings" pitchFamily="2" charset="2"/>
              <a:buChar char="Ø"/>
            </a:pPr>
            <a:r>
              <a:rPr lang="en-US" altLang="en-US" sz="2000">
                <a:solidFill>
                  <a:schemeClr val="bg1"/>
                </a:solidFill>
              </a:rPr>
              <a:t>A valuable world experience and personal growth that they can apply in their high school &amp; college classes</a:t>
            </a:r>
          </a:p>
          <a:p>
            <a:pPr eaLnBrk="1" hangingPunct="1">
              <a:spcBef>
                <a:spcPct val="0"/>
              </a:spcBef>
              <a:buFont typeface="Wingdings" pitchFamily="2" charset="2"/>
              <a:buChar char="Ø"/>
            </a:pPr>
            <a:endParaRPr lang="en-US" altLang="en-US" sz="2000">
              <a:solidFill>
                <a:schemeClr val="bg1"/>
              </a:solidFill>
            </a:endParaRPr>
          </a:p>
          <a:p>
            <a:pPr eaLnBrk="1" hangingPunct="1">
              <a:spcBef>
                <a:spcPct val="0"/>
              </a:spcBef>
              <a:buFont typeface="Wingdings" pitchFamily="2" charset="2"/>
              <a:buChar char="Ø"/>
            </a:pPr>
            <a:r>
              <a:rPr lang="en-US" altLang="en-US" sz="2000">
                <a:solidFill>
                  <a:schemeClr val="bg1"/>
                </a:solidFill>
              </a:rPr>
              <a:t>Creates strong friendships that only a shared travel experience can provide</a:t>
            </a:r>
          </a:p>
          <a:p>
            <a:pPr eaLnBrk="1" hangingPunct="1">
              <a:spcBef>
                <a:spcPct val="0"/>
              </a:spcBef>
              <a:buFont typeface="Wingdings" pitchFamily="2" charset="2"/>
              <a:buChar char="Ø"/>
            </a:pPr>
            <a:endParaRPr lang="en-US" altLang="en-US" sz="2000">
              <a:solidFill>
                <a:schemeClr val="bg1"/>
              </a:solidFill>
            </a:endParaRPr>
          </a:p>
          <a:p>
            <a:pPr eaLnBrk="1" hangingPunct="1">
              <a:spcBef>
                <a:spcPct val="0"/>
              </a:spcBef>
              <a:buFont typeface="Wingdings" pitchFamily="2" charset="2"/>
              <a:buChar char="Ø"/>
            </a:pPr>
            <a:r>
              <a:rPr lang="en-US" altLang="en-US" sz="2000">
                <a:solidFill>
                  <a:schemeClr val="bg1"/>
                </a:solidFill>
              </a:rPr>
              <a:t>Helps students appreciate and understand where they live in a whole new light</a:t>
            </a:r>
          </a:p>
        </p:txBody>
      </p:sp>
      <p:pic>
        <p:nvPicPr>
          <p:cNvPr id="3" name="Picture 2" descr="Global Xpeditions - Home - Google Chrome"/>
          <p:cNvPicPr>
            <a:picLocks noChangeAspect="1"/>
          </p:cNvPicPr>
          <p:nvPr/>
        </p:nvPicPr>
        <p:blipFill rotWithShape="1">
          <a:blip r:embed="rId2">
            <a:extLst>
              <a:ext uri="{28A0092B-C50C-407E-A947-70E740481C1C}">
                <a14:useLocalDpi xmlns:a14="http://schemas.microsoft.com/office/drawing/2010/main" val="0"/>
              </a:ext>
            </a:extLst>
          </a:blip>
          <a:srcRect l="30746" t="27443" r="6717" b="11028"/>
          <a:stretch/>
        </p:blipFill>
        <p:spPr>
          <a:xfrm>
            <a:off x="0" y="5069384"/>
            <a:ext cx="2971800" cy="1793165"/>
          </a:xfrm>
          <a:prstGeom prst="rect">
            <a:avLst/>
          </a:prstGeom>
          <a:effectLst>
            <a:glow rad="228600">
              <a:schemeClr val="accent4">
                <a:satMod val="175000"/>
                <a:alpha val="40000"/>
              </a:schemeClr>
            </a:glow>
          </a:effectLst>
        </p:spPr>
      </p:pic>
      <p:pic>
        <p:nvPicPr>
          <p:cNvPr id="5125" name="Picture 5" descr="http://globalxpeditions.weebly.com/uploads/1/3/1/9/13192950/1351207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069384"/>
            <a:ext cx="3276600" cy="180340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27" name="Picture 7" descr="http://globalxpeditions.weebly.com/uploads/1/3/1/9/13192950/5609758_or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5069383"/>
            <a:ext cx="2895600" cy="180340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047318" y="5069384"/>
            <a:ext cx="877163" cy="369332"/>
          </a:xfrm>
          <a:prstGeom prst="rect">
            <a:avLst/>
          </a:prstGeom>
          <a:noFill/>
        </p:spPr>
        <p:txBody>
          <a:bodyPr wrap="none">
            <a:spAutoFit/>
          </a:bodyPr>
          <a:lstStyle/>
          <a:p>
            <a:pPr algn="ctr">
              <a:defRPr/>
            </a:pPr>
            <a:r>
              <a:rPr lang="en-US" dirty="0">
                <a:ln w="12700">
                  <a:solidFill>
                    <a:schemeClr val="tx2">
                      <a:satMod val="155000"/>
                    </a:schemeClr>
                  </a:solidFill>
                  <a:prstDash val="solid"/>
                </a:ln>
              </a:rPr>
              <a:t>Beijing</a:t>
            </a:r>
          </a:p>
        </p:txBody>
      </p:sp>
      <p:sp>
        <p:nvSpPr>
          <p:cNvPr id="5" name="Rectangle 4"/>
          <p:cNvSpPr/>
          <p:nvPr/>
        </p:nvSpPr>
        <p:spPr>
          <a:xfrm>
            <a:off x="4642160" y="5075188"/>
            <a:ext cx="1159292" cy="369332"/>
          </a:xfrm>
          <a:prstGeom prst="rect">
            <a:avLst/>
          </a:prstGeom>
          <a:noFill/>
        </p:spPr>
        <p:txBody>
          <a:bodyPr wrap="none">
            <a:spAutoFit/>
          </a:bodyPr>
          <a:lstStyle/>
          <a:p>
            <a:pPr algn="ctr">
              <a:defRPr/>
            </a:pPr>
            <a:r>
              <a:rPr lang="en-US" dirty="0">
                <a:ln w="12700">
                  <a:solidFill>
                    <a:schemeClr val="tx2">
                      <a:satMod val="155000"/>
                    </a:schemeClr>
                  </a:solidFill>
                  <a:prstDash val="solid"/>
                </a:ln>
              </a:rPr>
              <a:t>Shanghai</a:t>
            </a:r>
          </a:p>
        </p:txBody>
      </p:sp>
      <p:sp>
        <p:nvSpPr>
          <p:cNvPr id="6" name="Rectangle 5"/>
          <p:cNvSpPr/>
          <p:nvPr/>
        </p:nvSpPr>
        <p:spPr>
          <a:xfrm>
            <a:off x="7042460" y="6503453"/>
            <a:ext cx="1082348" cy="369332"/>
          </a:xfrm>
          <a:prstGeom prst="rect">
            <a:avLst/>
          </a:prstGeom>
          <a:noFill/>
        </p:spPr>
        <p:txBody>
          <a:bodyPr wrap="none">
            <a:spAutoFit/>
          </a:bodyPr>
          <a:lstStyle/>
          <a:p>
            <a:pPr algn="ctr">
              <a:defRPr/>
            </a:pPr>
            <a:r>
              <a:rPr lang="en-US" dirty="0">
                <a:ln w="12700">
                  <a:solidFill>
                    <a:schemeClr val="tx2">
                      <a:satMod val="155000"/>
                    </a:schemeClr>
                  </a:solidFill>
                  <a:prstDash val="solid"/>
                </a:ln>
              </a:rPr>
              <a:t>Florence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http://vacationadvice101.com/wp-content/uploads/2013/04/3-tokyo-ja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1009650"/>
            <a:ext cx="2971800" cy="222885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30" name="Picture 10" descr="http://jetwit.com/wordpress/wp-content/uploads/2011/02/Hane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4520">
            <a:off x="5363471" y="1765684"/>
            <a:ext cx="3453005" cy="231351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148" name="Rectangle 2"/>
          <p:cNvSpPr>
            <a:spLocks noGrp="1" noChangeArrowheads="1"/>
          </p:cNvSpPr>
          <p:nvPr>
            <p:ph type="title"/>
          </p:nvPr>
        </p:nvSpPr>
        <p:spPr>
          <a:xfrm>
            <a:off x="171450" y="0"/>
            <a:ext cx="4572000" cy="914400"/>
          </a:xfrm>
          <a:solidFill>
            <a:schemeClr val="accent6">
              <a:lumMod val="50000"/>
            </a:schemeClr>
          </a:solidFill>
        </p:spPr>
        <p:txBody>
          <a:bodyPr/>
          <a:lstStyle/>
          <a:p>
            <a:pPr eaLnBrk="1" hangingPunct="1">
              <a:defRPr/>
            </a:pPr>
            <a:r>
              <a:rPr lang="en-US" altLang="en-US" dirty="0" smtClean="0">
                <a:solidFill>
                  <a:schemeClr val="bg1"/>
                </a:solidFill>
              </a:rPr>
              <a:t>Our Trip Itinerary</a:t>
            </a:r>
          </a:p>
        </p:txBody>
      </p:sp>
      <p:sp>
        <p:nvSpPr>
          <p:cNvPr id="5125" name="Rectangle 3"/>
          <p:cNvSpPr>
            <a:spLocks noGrp="1" noChangeArrowheads="1"/>
          </p:cNvSpPr>
          <p:nvPr>
            <p:ph type="body" idx="1"/>
          </p:nvPr>
        </p:nvSpPr>
        <p:spPr>
          <a:xfrm>
            <a:off x="5883275" y="4876800"/>
            <a:ext cx="3074988" cy="1066800"/>
          </a:xfrm>
        </p:spPr>
        <p:txBody>
          <a:bodyPr/>
          <a:lstStyle/>
          <a:p>
            <a:pPr marL="525463" indent="0" eaLnBrk="1" hangingPunct="1">
              <a:buFontTx/>
              <a:buNone/>
            </a:pPr>
            <a:r>
              <a:rPr lang="en-US" altLang="en-US" sz="2400" b="1" smtClean="0">
                <a:solidFill>
                  <a:schemeClr val="bg1"/>
                </a:solidFill>
              </a:rPr>
              <a:t>Day 2 – Arrive in Tokyo </a:t>
            </a:r>
          </a:p>
        </p:txBody>
      </p:sp>
      <p:sp>
        <p:nvSpPr>
          <p:cNvPr id="5126" name="Rectangle 13"/>
          <p:cNvSpPr>
            <a:spLocks noChangeArrowheads="1"/>
          </p:cNvSpPr>
          <p:nvPr/>
        </p:nvSpPr>
        <p:spPr bwMode="auto">
          <a:xfrm>
            <a:off x="5181600" y="727075"/>
            <a:ext cx="4114800" cy="831850"/>
          </a:xfrm>
          <a:prstGeom prst="rect">
            <a:avLst/>
          </a:prstGeom>
          <a:solidFill>
            <a:srgbClr val="5C7B8A">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Aft>
                <a:spcPts val="600"/>
              </a:spcAft>
              <a:buFontTx/>
              <a:buNone/>
            </a:pPr>
            <a:r>
              <a:rPr lang="en-US" altLang="en-US" sz="2400" b="1">
                <a:solidFill>
                  <a:schemeClr val="bg1"/>
                </a:solidFill>
              </a:rPr>
              <a:t>Day 1 – Fly overnight to Tokyo </a:t>
            </a:r>
          </a:p>
        </p:txBody>
      </p:sp>
      <p:pic>
        <p:nvPicPr>
          <p:cNvPr id="5136" name="Picture 16" descr="http://global-conferences.eu/wp-content/uploads/2013/0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536540"/>
            <a:ext cx="5621454" cy="32004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897313" y="3656013"/>
            <a:ext cx="5237162" cy="4351337"/>
          </a:xfrm>
        </p:spPr>
        <p:txBody>
          <a:bodyPr/>
          <a:lstStyle/>
          <a:p>
            <a:pPr eaLnBrk="1" hangingPunct="1">
              <a:lnSpc>
                <a:spcPct val="80000"/>
              </a:lnSpc>
              <a:buFontTx/>
              <a:buNone/>
              <a:defRPr/>
            </a:pPr>
            <a:r>
              <a:rPr lang="en-US" sz="2400" b="1" dirty="0" smtClean="0">
                <a:solidFill>
                  <a:schemeClr val="bg1"/>
                </a:solidFill>
              </a:rPr>
              <a:t>Day 3 – Tokyo</a:t>
            </a:r>
          </a:p>
          <a:p>
            <a:pPr eaLnBrk="1" hangingPunct="1">
              <a:lnSpc>
                <a:spcPct val="80000"/>
              </a:lnSpc>
              <a:buFontTx/>
              <a:buNone/>
              <a:defRPr/>
            </a:pPr>
            <a:endParaRPr lang="en-US" sz="2400" b="1" dirty="0" smtClean="0">
              <a:solidFill>
                <a:schemeClr val="bg1"/>
              </a:solidFill>
            </a:endParaRPr>
          </a:p>
          <a:p>
            <a:pPr eaLnBrk="1" hangingPunct="1">
              <a:lnSpc>
                <a:spcPct val="80000"/>
              </a:lnSpc>
              <a:buFont typeface="Wingdings" panose="05000000000000000000" pitchFamily="2" charset="2"/>
              <a:buChar char="Ø"/>
              <a:defRPr/>
            </a:pPr>
            <a:r>
              <a:rPr lang="en-US" sz="2400" b="1" dirty="0" smtClean="0">
                <a:solidFill>
                  <a:schemeClr val="bg1"/>
                </a:solidFill>
              </a:rPr>
              <a:t>Tour the </a:t>
            </a:r>
            <a:r>
              <a:rPr lang="en-US" sz="2400" b="1" dirty="0" err="1" smtClean="0">
                <a:solidFill>
                  <a:schemeClr val="bg1"/>
                </a:solidFill>
              </a:rPr>
              <a:t>Harajuku</a:t>
            </a:r>
            <a:r>
              <a:rPr lang="en-US" sz="2400" b="1" dirty="0" smtClean="0">
                <a:solidFill>
                  <a:schemeClr val="bg1"/>
                </a:solidFill>
              </a:rPr>
              <a:t> district</a:t>
            </a:r>
          </a:p>
          <a:p>
            <a:pPr eaLnBrk="1" hangingPunct="1">
              <a:lnSpc>
                <a:spcPct val="80000"/>
              </a:lnSpc>
              <a:buFont typeface="Wingdings" panose="05000000000000000000" pitchFamily="2" charset="2"/>
              <a:buChar char="Ø"/>
              <a:defRPr/>
            </a:pPr>
            <a:r>
              <a:rPr lang="en-US" sz="2400" b="1" dirty="0" smtClean="0">
                <a:solidFill>
                  <a:schemeClr val="bg1"/>
                </a:solidFill>
              </a:rPr>
              <a:t>Imperial Place</a:t>
            </a:r>
          </a:p>
          <a:p>
            <a:pPr eaLnBrk="1" hangingPunct="1">
              <a:lnSpc>
                <a:spcPct val="80000"/>
              </a:lnSpc>
              <a:buFont typeface="Wingdings" panose="05000000000000000000" pitchFamily="2" charset="2"/>
              <a:buChar char="Ø"/>
              <a:defRPr/>
            </a:pPr>
            <a:r>
              <a:rPr lang="en-US" sz="2400" b="1" dirty="0" smtClean="0">
                <a:solidFill>
                  <a:schemeClr val="bg1"/>
                </a:solidFill>
              </a:rPr>
              <a:t>Meiji Shinto Shrine</a:t>
            </a:r>
          </a:p>
          <a:p>
            <a:pPr eaLnBrk="1" hangingPunct="1">
              <a:lnSpc>
                <a:spcPct val="80000"/>
              </a:lnSpc>
              <a:buFont typeface="Wingdings" panose="05000000000000000000" pitchFamily="2" charset="2"/>
              <a:buChar char="Ø"/>
              <a:defRPr/>
            </a:pPr>
            <a:r>
              <a:rPr lang="en-US" sz="2400" b="1" dirty="0" err="1" smtClean="0">
                <a:solidFill>
                  <a:schemeClr val="bg1"/>
                </a:solidFill>
              </a:rPr>
              <a:t>Asakusa</a:t>
            </a:r>
            <a:r>
              <a:rPr lang="en-US" sz="2400" b="1" dirty="0" smtClean="0">
                <a:solidFill>
                  <a:schemeClr val="bg1"/>
                </a:solidFill>
              </a:rPr>
              <a:t> Temple</a:t>
            </a:r>
          </a:p>
          <a:p>
            <a:pPr eaLnBrk="1" hangingPunct="1">
              <a:lnSpc>
                <a:spcPct val="80000"/>
              </a:lnSpc>
              <a:buFont typeface="Wingdings" panose="05000000000000000000" pitchFamily="2" charset="2"/>
              <a:buChar char="Ø"/>
              <a:defRPr/>
            </a:pPr>
            <a:r>
              <a:rPr lang="en-US" sz="2400" b="1" dirty="0" smtClean="0">
                <a:solidFill>
                  <a:schemeClr val="bg1"/>
                </a:solidFill>
              </a:rPr>
              <a:t>Enjoy a Tempura Dinner</a:t>
            </a:r>
          </a:p>
          <a:p>
            <a:pPr marL="914400" lvl="2" indent="0" eaLnBrk="1" hangingPunct="1">
              <a:lnSpc>
                <a:spcPct val="80000"/>
              </a:lnSpc>
              <a:buFontTx/>
              <a:buNone/>
              <a:defRPr/>
            </a:pPr>
            <a:endParaRPr lang="en-US" sz="2000" dirty="0" smtClean="0">
              <a:effectLst>
                <a:outerShdw blurRad="38100" dist="38100" dir="2700000" algn="tl">
                  <a:srgbClr val="FFFFFF"/>
                </a:outerShdw>
              </a:effectLst>
            </a:endParaRPr>
          </a:p>
          <a:p>
            <a:pPr lvl="2" eaLnBrk="1" hangingPunct="1">
              <a:lnSpc>
                <a:spcPct val="80000"/>
              </a:lnSpc>
              <a:buFont typeface="Wingdings" pitchFamily="2" charset="2"/>
              <a:buChar char="Ø"/>
              <a:defRPr/>
            </a:pPr>
            <a:endParaRPr lang="en-US" sz="2000" dirty="0" smtClean="0">
              <a:effectLst>
                <a:outerShdw blurRad="38100" dist="38100" dir="2700000" algn="tl">
                  <a:srgbClr val="FFFFFF"/>
                </a:outerShdw>
              </a:effectLst>
            </a:endParaRPr>
          </a:p>
        </p:txBody>
      </p:sp>
      <p:pic>
        <p:nvPicPr>
          <p:cNvPr id="7" name="Picture 6" descr="http://www.exploringtokyo.com/images/photos/city_harajuku/full/harajuku_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6572">
            <a:off x="5171130" y="635150"/>
            <a:ext cx="3504799" cy="246020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698321"/>
            <a:ext cx="3116580" cy="2120459"/>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493838" y="184150"/>
            <a:ext cx="2262187" cy="369888"/>
          </a:xfrm>
          <a:prstGeom prst="rect">
            <a:avLst/>
          </a:prstGeom>
          <a:solidFill>
            <a:schemeClr val="accent2">
              <a:lumMod val="50000"/>
            </a:schemeClr>
          </a:solidFill>
        </p:spPr>
        <p:txBody>
          <a:bodyPr wrap="none">
            <a:spAutoFit/>
          </a:bodyPr>
          <a:lstStyle/>
          <a:p>
            <a:pPr algn="ctr">
              <a:defRPr/>
            </a:pPr>
            <a:r>
              <a:rPr lang="en-US" b="1" dirty="0">
                <a:ln w="50800"/>
                <a:solidFill>
                  <a:schemeClr val="bg1"/>
                </a:solidFill>
              </a:rPr>
              <a:t>Meiji Shinto Shrine</a:t>
            </a:r>
          </a:p>
        </p:txBody>
      </p:sp>
      <p:pic>
        <p:nvPicPr>
          <p:cNvPr id="17" name="Picture 2" descr="http://s3-media2.ak.yelpcdn.com/bphoto/vRapm_J6ySWLCkYE_HY7_g/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124200"/>
            <a:ext cx="3697287" cy="315895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6396038"/>
            <a:ext cx="3721100" cy="461962"/>
          </a:xfrm>
          <a:prstGeom prst="rect">
            <a:avLst/>
          </a:prstGeom>
          <a:solidFill>
            <a:schemeClr val="accent2">
              <a:lumMod val="50000"/>
            </a:schemeClr>
          </a:solidFill>
        </p:spPr>
        <p:txBody>
          <a:bodyPr>
            <a:spAutoFit/>
          </a:bodyPr>
          <a:lstStyle/>
          <a:p>
            <a:pPr algn="ctr">
              <a:defRPr/>
            </a:pPr>
            <a:r>
              <a:rPr lang="en-US" sz="2400" b="1" dirty="0">
                <a:ln w="50800"/>
                <a:solidFill>
                  <a:schemeClr val="bg1"/>
                </a:solidFill>
              </a:rPr>
              <a:t>Tempura style dinner</a:t>
            </a:r>
          </a:p>
        </p:txBody>
      </p:sp>
      <p:sp>
        <p:nvSpPr>
          <p:cNvPr id="6" name="Rectangle 5"/>
          <p:cNvSpPr/>
          <p:nvPr/>
        </p:nvSpPr>
        <p:spPr>
          <a:xfrm>
            <a:off x="5564188" y="2825750"/>
            <a:ext cx="3482975" cy="830263"/>
          </a:xfrm>
          <a:prstGeom prst="rect">
            <a:avLst/>
          </a:prstGeom>
          <a:solidFill>
            <a:schemeClr val="accent2">
              <a:lumMod val="50000"/>
            </a:schemeClr>
          </a:solidFill>
        </p:spPr>
        <p:txBody>
          <a:bodyPr>
            <a:spAutoFit/>
          </a:bodyPr>
          <a:lstStyle/>
          <a:p>
            <a:pPr algn="ctr">
              <a:defRPr/>
            </a:pPr>
            <a:r>
              <a:rPr lang="en-US" sz="2400" b="1" dirty="0" err="1">
                <a:ln w="50800"/>
                <a:solidFill>
                  <a:schemeClr val="bg1"/>
                </a:solidFill>
              </a:rPr>
              <a:t>Harajuku</a:t>
            </a:r>
            <a:r>
              <a:rPr lang="en-US" sz="2400" b="1" dirty="0">
                <a:ln w="50800"/>
                <a:solidFill>
                  <a:schemeClr val="bg1"/>
                </a:solidFill>
              </a:rPr>
              <a:t> Shopping </a:t>
            </a:r>
          </a:p>
          <a:p>
            <a:pPr algn="ctr">
              <a:defRPr/>
            </a:pPr>
            <a:r>
              <a:rPr lang="en-US" sz="2400" b="1" dirty="0">
                <a:ln w="50800"/>
                <a:solidFill>
                  <a:schemeClr val="bg1"/>
                </a:solidFill>
              </a:rPr>
              <a:t>District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ChangeArrowheads="1"/>
          </p:cNvSpPr>
          <p:nvPr/>
        </p:nvSpPr>
        <p:spPr bwMode="auto">
          <a:xfrm>
            <a:off x="228600" y="609600"/>
            <a:ext cx="5029200" cy="2085975"/>
          </a:xfrm>
          <a:prstGeom prst="rect">
            <a:avLst/>
          </a:prstGeom>
          <a:noFill/>
          <a:ln w="9525">
            <a:noFill/>
            <a:miter lim="800000"/>
            <a:headEnd/>
            <a:tailEnd/>
          </a:ln>
          <a:effectLst/>
        </p:spPr>
        <p:txBody>
          <a:bodyPr>
            <a:spAutoFit/>
          </a:bodyPr>
          <a:lstStyle/>
          <a:p>
            <a:pPr>
              <a:lnSpc>
                <a:spcPct val="80000"/>
              </a:lnSpc>
              <a:spcBef>
                <a:spcPct val="20000"/>
              </a:spcBef>
              <a:defRPr/>
            </a:pPr>
            <a:endParaRPr lang="en-US" sz="2400" b="1" dirty="0">
              <a:solidFill>
                <a:schemeClr val="bg1"/>
              </a:solidFill>
            </a:endParaRPr>
          </a:p>
          <a:p>
            <a:pPr marL="800100" lvl="1" indent="-342900">
              <a:lnSpc>
                <a:spcPct val="80000"/>
              </a:lnSpc>
              <a:spcBef>
                <a:spcPct val="20000"/>
              </a:spcBef>
              <a:buFont typeface="Wingdings" pitchFamily="2" charset="2"/>
              <a:buChar char="Ø"/>
              <a:defRPr/>
            </a:pPr>
            <a:r>
              <a:rPr lang="en-US" sz="2400" dirty="0">
                <a:solidFill>
                  <a:schemeClr val="bg1"/>
                </a:solidFill>
              </a:rPr>
              <a:t>Visit the </a:t>
            </a:r>
            <a:r>
              <a:rPr lang="en-US" sz="2400" dirty="0" err="1">
                <a:solidFill>
                  <a:schemeClr val="bg1"/>
                </a:solidFill>
              </a:rPr>
              <a:t>Miraikan</a:t>
            </a:r>
            <a:r>
              <a:rPr lang="en-US" sz="2400" dirty="0">
                <a:solidFill>
                  <a:schemeClr val="bg1"/>
                </a:solidFill>
              </a:rPr>
              <a:t> Science Museum</a:t>
            </a:r>
            <a:endParaRPr lang="en-US" sz="2400" b="1" dirty="0">
              <a:effectLst>
                <a:outerShdw blurRad="38100" dist="38100" dir="2700000" algn="tl">
                  <a:srgbClr val="FFFFFF"/>
                </a:outerShdw>
              </a:effectLst>
            </a:endParaRPr>
          </a:p>
          <a:p>
            <a:pPr marL="800100" lvl="1" indent="-342900">
              <a:lnSpc>
                <a:spcPct val="80000"/>
              </a:lnSpc>
              <a:spcBef>
                <a:spcPct val="20000"/>
              </a:spcBef>
              <a:buFont typeface="Wingdings" pitchFamily="2" charset="2"/>
              <a:buChar char="Ø"/>
              <a:defRPr/>
            </a:pPr>
            <a:r>
              <a:rPr lang="en-US" sz="2400" dirty="0">
                <a:solidFill>
                  <a:schemeClr val="bg1"/>
                </a:solidFill>
              </a:rPr>
              <a:t>Enjoy a Kabuki Theatre performance</a:t>
            </a:r>
          </a:p>
          <a:p>
            <a:pPr marL="800100" lvl="1" indent="-342900">
              <a:lnSpc>
                <a:spcPct val="80000"/>
              </a:lnSpc>
              <a:spcBef>
                <a:spcPct val="20000"/>
              </a:spcBef>
              <a:buFont typeface="Wingdings" pitchFamily="2" charset="2"/>
              <a:buChar char="Ø"/>
              <a:defRPr/>
            </a:pPr>
            <a:r>
              <a:rPr lang="en-US" sz="2400" dirty="0">
                <a:solidFill>
                  <a:schemeClr val="bg1"/>
                </a:solidFill>
              </a:rPr>
              <a:t>Sushi Dinner</a:t>
            </a:r>
          </a:p>
        </p:txBody>
      </p:sp>
      <p:pic>
        <p:nvPicPr>
          <p:cNvPr id="8195" name="Picture 6" descr="http://www.gadgetfreak.gr/wp-content/uploads/2013/07/c8de961237568016360f6a7067005d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23947">
            <a:off x="4870450" y="393700"/>
            <a:ext cx="4330700" cy="274320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http://web-japan.org/kidsweb/archives/news/01-07/kabuk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3429000"/>
            <a:ext cx="4397375" cy="2979738"/>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descr="http://www.holidaycityflash.com/article%20pix/sush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038600"/>
            <a:ext cx="3286125" cy="245745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19200" y="328613"/>
            <a:ext cx="2232025" cy="387350"/>
          </a:xfrm>
          <a:prstGeom prst="rect">
            <a:avLst/>
          </a:prstGeom>
          <a:solidFill>
            <a:schemeClr val="accent6">
              <a:lumMod val="50000"/>
            </a:schemeClr>
          </a:solidFill>
        </p:spPr>
        <p:txBody>
          <a:bodyPr wrap="none">
            <a:spAutoFit/>
          </a:bodyPr>
          <a:lstStyle/>
          <a:p>
            <a:pPr>
              <a:lnSpc>
                <a:spcPct val="80000"/>
              </a:lnSpc>
              <a:spcBef>
                <a:spcPct val="20000"/>
              </a:spcBef>
              <a:defRPr/>
            </a:pPr>
            <a:r>
              <a:rPr lang="en-US" sz="2400" b="1" dirty="0">
                <a:solidFill>
                  <a:srgbClr val="FFFFFF"/>
                </a:solidFill>
              </a:rPr>
              <a:t>Day 4 </a:t>
            </a:r>
            <a:r>
              <a:rPr lang="en-US" sz="2400" b="1" dirty="0">
                <a:solidFill>
                  <a:srgbClr val="FFFFFF"/>
                </a:solidFill>
              </a:rPr>
              <a:t>– Tokyo</a:t>
            </a:r>
            <a:endParaRPr lang="en-US" sz="2400" b="1"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4287838" y="508000"/>
            <a:ext cx="4648200" cy="5334000"/>
          </a:xfrm>
        </p:spPr>
        <p:txBody>
          <a:bodyPr/>
          <a:lstStyle/>
          <a:p>
            <a:pPr eaLnBrk="1" hangingPunct="1">
              <a:buFontTx/>
              <a:buNone/>
            </a:pPr>
            <a:endParaRPr lang="en-US" altLang="en-US" sz="2400" b="1" smtClean="0">
              <a:solidFill>
                <a:schemeClr val="bg1"/>
              </a:solidFill>
            </a:endParaRPr>
          </a:p>
          <a:p>
            <a:pPr eaLnBrk="1" hangingPunct="1">
              <a:buFont typeface="Wingdings" pitchFamily="2" charset="2"/>
              <a:buChar char="Ø"/>
            </a:pPr>
            <a:r>
              <a:rPr lang="en-US" altLang="en-US" sz="2000" smtClean="0">
                <a:solidFill>
                  <a:schemeClr val="bg1"/>
                </a:solidFill>
              </a:rPr>
              <a:t>Sumo stable visit &amp; demonstration</a:t>
            </a:r>
          </a:p>
          <a:p>
            <a:pPr eaLnBrk="1" hangingPunct="1">
              <a:buFont typeface="Wingdings" pitchFamily="2" charset="2"/>
              <a:buChar char="Ø"/>
            </a:pPr>
            <a:r>
              <a:rPr lang="en-US" altLang="en-US" sz="2000" smtClean="0">
                <a:solidFill>
                  <a:schemeClr val="bg1"/>
                </a:solidFill>
              </a:rPr>
              <a:t>Kamakura excursion</a:t>
            </a:r>
          </a:p>
          <a:p>
            <a:pPr eaLnBrk="1" hangingPunct="1">
              <a:buFont typeface="Wingdings" pitchFamily="2" charset="2"/>
              <a:buChar char="Ø"/>
            </a:pPr>
            <a:r>
              <a:rPr lang="en-US" altLang="en-US" sz="2000" smtClean="0">
                <a:solidFill>
                  <a:schemeClr val="bg1"/>
                </a:solidFill>
              </a:rPr>
              <a:t>Spend a night in a capsule hotel</a:t>
            </a:r>
          </a:p>
        </p:txBody>
      </p:sp>
      <p:pic>
        <p:nvPicPr>
          <p:cNvPr id="8200" name="Picture 8" descr="http://www.kcpwindowonjapan.com/wp-content/uploads/2011/08/sum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263148"/>
            <a:ext cx="3611535" cy="270865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202" name="Picture 10" descr="http://www.digital-images.net/Images/Japan/KamakuraDaibutsu_08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2895600"/>
            <a:ext cx="4467223" cy="3153859"/>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204" name="Picture 12" descr="http://www.odyssei.com/gallery/366/117354120913085_743343_capsule_hotel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175000"/>
            <a:ext cx="2762250" cy="36830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449888" y="230188"/>
            <a:ext cx="2254250" cy="461962"/>
          </a:xfrm>
          <a:prstGeom prst="rect">
            <a:avLst/>
          </a:prstGeom>
          <a:solidFill>
            <a:schemeClr val="accent6">
              <a:lumMod val="50000"/>
            </a:schemeClr>
          </a:solidFill>
        </p:spPr>
        <p:txBody>
          <a:bodyPr wrap="none">
            <a:spAutoFit/>
          </a:bodyPr>
          <a:lstStyle/>
          <a:p>
            <a:pPr marL="342900" indent="-342900">
              <a:spcBef>
                <a:spcPct val="20000"/>
              </a:spcBef>
              <a:defRPr/>
            </a:pPr>
            <a:r>
              <a:rPr lang="en-US" altLang="en-US" sz="2400" b="1" kern="0" dirty="0">
                <a:solidFill>
                  <a:srgbClr val="FFFFFF"/>
                </a:solidFill>
                <a:latin typeface="Arial"/>
              </a:rPr>
              <a:t>Day 5 – Tokyo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7"/>
          <p:cNvSpPr>
            <a:spLocks noChangeArrowheads="1"/>
          </p:cNvSpPr>
          <p:nvPr/>
        </p:nvSpPr>
        <p:spPr bwMode="auto">
          <a:xfrm>
            <a:off x="609600" y="990600"/>
            <a:ext cx="48196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Aft>
                <a:spcPts val="600"/>
              </a:spcAft>
              <a:buFont typeface="Wingdings" pitchFamily="2" charset="2"/>
              <a:buChar char="Ø"/>
            </a:pPr>
            <a:r>
              <a:rPr lang="en-US" altLang="en-US" sz="2400">
                <a:solidFill>
                  <a:schemeClr val="bg1"/>
                </a:solidFill>
              </a:rPr>
              <a:t>Take a bullet to Kyoto</a:t>
            </a:r>
          </a:p>
          <a:p>
            <a:pPr eaLnBrk="1" hangingPunct="1">
              <a:lnSpc>
                <a:spcPct val="90000"/>
              </a:lnSpc>
              <a:spcAft>
                <a:spcPts val="600"/>
              </a:spcAft>
              <a:buFont typeface="Wingdings" pitchFamily="2" charset="2"/>
              <a:buChar char="Ø"/>
            </a:pPr>
            <a:r>
              <a:rPr lang="en-US" altLang="en-US" sz="2400">
                <a:solidFill>
                  <a:schemeClr val="bg1"/>
                </a:solidFill>
              </a:rPr>
              <a:t>Sobya dinner</a:t>
            </a:r>
          </a:p>
        </p:txBody>
      </p:sp>
      <p:pic>
        <p:nvPicPr>
          <p:cNvPr id="9224" name="Picture 8" descr="http://2.bp.blogspot.com/-Wh1GssVE62M/TgnZWKRMnfI/AAAAAAAACEM/8Y5TxyZTSw8/s1600/Toji_Temple_Kyoto_Jap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2415" y="228600"/>
            <a:ext cx="3987800" cy="299085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4" descr="http://www.trbimg.com/img-50007afd/turbine/la-me-high-speed-study-20120713-m0618fpd/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4477421" cy="2646519"/>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226" name="Picture 10" descr="http://www.sobaya-nyc.com/wp/wp-content/uploads/2013/03/tenzar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962400"/>
            <a:ext cx="4724399" cy="2712208"/>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57313" y="384175"/>
            <a:ext cx="2220912" cy="425450"/>
          </a:xfrm>
          <a:prstGeom prst="rect">
            <a:avLst/>
          </a:prstGeom>
          <a:solidFill>
            <a:schemeClr val="accent6">
              <a:lumMod val="50000"/>
            </a:schemeClr>
          </a:solidFill>
        </p:spPr>
        <p:txBody>
          <a:bodyPr wrap="none">
            <a:spAutoFit/>
          </a:bodyPr>
          <a:lstStyle/>
          <a:p>
            <a:pPr algn="ctr">
              <a:lnSpc>
                <a:spcPct val="90000"/>
              </a:lnSpc>
              <a:spcBef>
                <a:spcPct val="20000"/>
              </a:spcBef>
              <a:spcAft>
                <a:spcPts val="600"/>
              </a:spcAft>
              <a:defRPr/>
            </a:pPr>
            <a:r>
              <a:rPr lang="en-US" sz="2400" b="1" dirty="0">
                <a:solidFill>
                  <a:srgbClr val="FFFFFF"/>
                </a:solidFill>
              </a:rPr>
              <a:t>Day </a:t>
            </a:r>
            <a:r>
              <a:rPr lang="en-US" sz="2400" b="1" dirty="0">
                <a:solidFill>
                  <a:srgbClr val="FFFFFF"/>
                </a:solidFill>
              </a:rPr>
              <a:t>6 – Kyoto</a:t>
            </a:r>
            <a:endParaRPr lang="en-US" sz="2400" b="1"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152400" y="669925"/>
            <a:ext cx="3657600" cy="2206625"/>
          </a:xfrm>
          <a:prstGeom prst="rect">
            <a:avLst/>
          </a:prstGeom>
          <a:noFill/>
          <a:ln w="9525">
            <a:noFill/>
            <a:miter lim="800000"/>
            <a:headEnd/>
            <a:tailEnd/>
          </a:ln>
          <a:effectLst/>
        </p:spPr>
        <p:txBody>
          <a:bodyPr>
            <a:spAutoFit/>
          </a:bodyPr>
          <a:lstStyle/>
          <a:p>
            <a:pPr>
              <a:lnSpc>
                <a:spcPct val="90000"/>
              </a:lnSpc>
              <a:spcBef>
                <a:spcPct val="20000"/>
              </a:spcBef>
              <a:spcAft>
                <a:spcPts val="600"/>
              </a:spcAft>
              <a:defRPr/>
            </a:pPr>
            <a:endParaRPr lang="en-US" sz="2400" b="1" dirty="0">
              <a:solidFill>
                <a:schemeClr val="bg1"/>
              </a:solidFill>
            </a:endParaRPr>
          </a:p>
          <a:p>
            <a:pPr marL="342900" indent="-342900">
              <a:lnSpc>
                <a:spcPct val="90000"/>
              </a:lnSpc>
              <a:spcBef>
                <a:spcPct val="20000"/>
              </a:spcBef>
              <a:spcAft>
                <a:spcPts val="600"/>
              </a:spcAft>
              <a:buFont typeface="Wingdings" panose="05000000000000000000" pitchFamily="2" charset="2"/>
              <a:buChar char="Ø"/>
              <a:defRPr/>
            </a:pPr>
            <a:r>
              <a:rPr lang="en-US" sz="2400" b="1" dirty="0">
                <a:solidFill>
                  <a:schemeClr val="bg1"/>
                </a:solidFill>
              </a:rPr>
              <a:t>Guided </a:t>
            </a:r>
            <a:r>
              <a:rPr lang="en-US" sz="2400" b="1" dirty="0">
                <a:solidFill>
                  <a:schemeClr val="bg1"/>
                </a:solidFill>
              </a:rPr>
              <a:t>sight </a:t>
            </a:r>
            <a:r>
              <a:rPr lang="en-US" sz="2400" b="1" dirty="0">
                <a:solidFill>
                  <a:schemeClr val="bg1"/>
                </a:solidFill>
              </a:rPr>
              <a:t>seeing tour of </a:t>
            </a:r>
            <a:r>
              <a:rPr lang="en-US" sz="2400" b="1" dirty="0">
                <a:solidFill>
                  <a:schemeClr val="bg1"/>
                </a:solidFill>
              </a:rPr>
              <a:t>Kyoto</a:t>
            </a:r>
          </a:p>
          <a:p>
            <a:pPr marL="342900" indent="-342900">
              <a:lnSpc>
                <a:spcPct val="90000"/>
              </a:lnSpc>
              <a:spcBef>
                <a:spcPct val="20000"/>
              </a:spcBef>
              <a:spcAft>
                <a:spcPts val="600"/>
              </a:spcAft>
              <a:buFont typeface="Wingdings" panose="05000000000000000000" pitchFamily="2" charset="2"/>
              <a:buChar char="Ø"/>
              <a:defRPr/>
            </a:pPr>
            <a:endParaRPr lang="en-US" sz="2400" b="1" dirty="0">
              <a:solidFill>
                <a:schemeClr val="bg1"/>
              </a:solidFill>
            </a:endParaRPr>
          </a:p>
          <a:p>
            <a:pPr marL="342900" indent="-342900">
              <a:lnSpc>
                <a:spcPct val="90000"/>
              </a:lnSpc>
              <a:spcBef>
                <a:spcPct val="20000"/>
              </a:spcBef>
              <a:spcAft>
                <a:spcPts val="600"/>
              </a:spcAft>
              <a:buFont typeface="Wingdings" panose="05000000000000000000" pitchFamily="2" charset="2"/>
              <a:buChar char="Ø"/>
              <a:defRPr/>
            </a:pPr>
            <a:r>
              <a:rPr lang="en-US" sz="2400" b="1" dirty="0">
                <a:solidFill>
                  <a:schemeClr val="bg1"/>
                </a:solidFill>
              </a:rPr>
              <a:t>Visit the </a:t>
            </a:r>
            <a:r>
              <a:rPr lang="en-US" sz="2400" b="1" dirty="0" err="1">
                <a:solidFill>
                  <a:schemeClr val="bg1"/>
                </a:solidFill>
              </a:rPr>
              <a:t>Nijo</a:t>
            </a:r>
            <a:r>
              <a:rPr lang="en-US" sz="2400" b="1" dirty="0">
                <a:solidFill>
                  <a:schemeClr val="bg1"/>
                </a:solidFill>
              </a:rPr>
              <a:t> Castle</a:t>
            </a:r>
          </a:p>
        </p:txBody>
      </p:sp>
      <p:pic>
        <p:nvPicPr>
          <p:cNvPr id="10247" name="Picture 7" descr="http://cache.graphicslib.viator.com/graphicslib/thumbs360x240/2142/SITours/kyoto-morning-tour-of-kinkakuji-temple-nijo-castle-and-kyoto-imperial-in-osaka-139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02620"/>
            <a:ext cx="4686298" cy="31242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49" name="Picture 9" descr="http://images.v2.reserve123.com/product/143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786116"/>
            <a:ext cx="4343400" cy="28956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51" name="Picture 11" descr="http://beautyandthebeaststorytellers.com/images/Japan/Miyajim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931" y="4038600"/>
            <a:ext cx="3251200" cy="24384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19138" y="463550"/>
            <a:ext cx="2219325" cy="425450"/>
          </a:xfrm>
          <a:prstGeom prst="rect">
            <a:avLst/>
          </a:prstGeom>
          <a:solidFill>
            <a:schemeClr val="accent6">
              <a:lumMod val="50000"/>
            </a:schemeClr>
          </a:solidFill>
        </p:spPr>
        <p:txBody>
          <a:bodyPr wrap="none">
            <a:spAutoFit/>
          </a:bodyPr>
          <a:lstStyle/>
          <a:p>
            <a:pPr>
              <a:lnSpc>
                <a:spcPct val="90000"/>
              </a:lnSpc>
              <a:spcBef>
                <a:spcPct val="20000"/>
              </a:spcBef>
              <a:spcAft>
                <a:spcPts val="600"/>
              </a:spcAft>
              <a:defRPr/>
            </a:pPr>
            <a:r>
              <a:rPr lang="en-US" sz="2400" b="1" dirty="0">
                <a:solidFill>
                  <a:srgbClr val="FFFFFF"/>
                </a:solidFill>
              </a:rPr>
              <a:t>Day 7 – Kyoto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7302</TotalTime>
  <Words>1326</Words>
  <Application>Microsoft Office PowerPoint</Application>
  <PresentationFormat>On-screen Show (4:3)</PresentationFormat>
  <Paragraphs>213</Paragraphs>
  <Slides>25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Times New Roman</vt:lpstr>
      <vt:lpstr>Wingdings</vt:lpstr>
      <vt:lpstr>Default Design</vt:lpstr>
      <vt:lpstr>PowerPoint Presentation</vt:lpstr>
      <vt:lpstr>PowerPoint Presentation</vt:lpstr>
      <vt:lpstr>Why travel as a middle school student?</vt:lpstr>
      <vt:lpstr>Our Trip Itinerary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Monthly Payment Plan Benefits</vt:lpstr>
      <vt:lpstr>What is included?</vt:lpstr>
      <vt:lpstr>What is not included?</vt:lpstr>
      <vt:lpstr>Fundraisers</vt:lpstr>
      <vt:lpstr>Application process</vt:lpstr>
      <vt:lpstr>Selection Process</vt:lpstr>
      <vt:lpstr>PowerPoint Presentation</vt:lpstr>
      <vt:lpstr>PowerPoint Presentation</vt:lpstr>
      <vt:lpstr>Participant Selection Timeline</vt:lpstr>
      <vt:lpstr>Questions, Comments, Freaking Outs?</vt:lpstr>
    </vt:vector>
  </TitlesOfParts>
  <Company>Moscow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haleym</dc:creator>
  <cp:lastModifiedBy>Haley, Matthew</cp:lastModifiedBy>
  <cp:revision>138</cp:revision>
  <dcterms:created xsi:type="dcterms:W3CDTF">2011-04-20T15:37:53Z</dcterms:created>
  <dcterms:modified xsi:type="dcterms:W3CDTF">2013-11-05T04:39:56Z</dcterms:modified>
</cp:coreProperties>
</file>