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256" r:id="rId3"/>
    <p:sldId id="257" r:id="rId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67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3133" cy="464901"/>
          </a:xfrm>
          <a:prstGeom prst="rect">
            <a:avLst/>
          </a:prstGeom>
        </p:spPr>
        <p:txBody>
          <a:bodyPr vert="horz" lIns="91091" tIns="45544" rIns="91091" bIns="45544" rtlCol="0"/>
          <a:lstStyle>
            <a:lvl1pPr algn="l">
              <a:defRPr sz="1200"/>
            </a:lvl1pPr>
          </a:lstStyle>
          <a:p>
            <a:endParaRPr lang="en-US"/>
          </a:p>
        </p:txBody>
      </p:sp>
      <p:sp>
        <p:nvSpPr>
          <p:cNvPr id="3" name="Date Placeholder 2"/>
          <p:cNvSpPr>
            <a:spLocks noGrp="1"/>
          </p:cNvSpPr>
          <p:nvPr>
            <p:ph type="dt" idx="1"/>
          </p:nvPr>
        </p:nvSpPr>
        <p:spPr>
          <a:xfrm>
            <a:off x="3978386" y="3"/>
            <a:ext cx="3043133" cy="464901"/>
          </a:xfrm>
          <a:prstGeom prst="rect">
            <a:avLst/>
          </a:prstGeom>
        </p:spPr>
        <p:txBody>
          <a:bodyPr vert="horz" lIns="91091" tIns="45544" rIns="91091" bIns="45544" rtlCol="0"/>
          <a:lstStyle>
            <a:lvl1pPr algn="r">
              <a:defRPr sz="1200"/>
            </a:lvl1pPr>
          </a:lstStyle>
          <a:p>
            <a:fld id="{D41871EF-DD3F-45F4-842C-50B5C99DBADE}" type="datetimeFigureOut">
              <a:rPr lang="en-US" smtClean="0"/>
              <a:pPr/>
              <a:t>9/30/2013</a:t>
            </a:fld>
            <a:endParaRPr lang="en-US"/>
          </a:p>
        </p:txBody>
      </p:sp>
      <p:sp>
        <p:nvSpPr>
          <p:cNvPr id="4" name="Slide Image Placeholder 3"/>
          <p:cNvSpPr>
            <a:spLocks noGrp="1" noRot="1" noChangeAspect="1"/>
          </p:cNvSpPr>
          <p:nvPr>
            <p:ph type="sldImg" idx="2"/>
          </p:nvPr>
        </p:nvSpPr>
        <p:spPr>
          <a:xfrm>
            <a:off x="1185863" y="700088"/>
            <a:ext cx="4651375" cy="3489325"/>
          </a:xfrm>
          <a:prstGeom prst="rect">
            <a:avLst/>
          </a:prstGeom>
          <a:noFill/>
          <a:ln w="12700">
            <a:solidFill>
              <a:prstClr val="black"/>
            </a:solidFill>
          </a:ln>
        </p:spPr>
        <p:txBody>
          <a:bodyPr vert="horz" lIns="91091" tIns="45544" rIns="91091" bIns="45544" rtlCol="0" anchor="ctr"/>
          <a:lstStyle/>
          <a:p>
            <a:endParaRPr lang="en-US"/>
          </a:p>
        </p:txBody>
      </p:sp>
      <p:sp>
        <p:nvSpPr>
          <p:cNvPr id="5" name="Notes Placeholder 4"/>
          <p:cNvSpPr>
            <a:spLocks noGrp="1"/>
          </p:cNvSpPr>
          <p:nvPr>
            <p:ph type="body" sz="quarter" idx="3"/>
          </p:nvPr>
        </p:nvSpPr>
        <p:spPr>
          <a:xfrm>
            <a:off x="702628" y="4421309"/>
            <a:ext cx="5617847" cy="4188858"/>
          </a:xfrm>
          <a:prstGeom prst="rect">
            <a:avLst/>
          </a:prstGeom>
        </p:spPr>
        <p:txBody>
          <a:bodyPr vert="horz" lIns="91091" tIns="45544" rIns="91091" bIns="455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618"/>
            <a:ext cx="3043133" cy="464901"/>
          </a:xfrm>
          <a:prstGeom prst="rect">
            <a:avLst/>
          </a:prstGeom>
        </p:spPr>
        <p:txBody>
          <a:bodyPr vert="horz" lIns="91091" tIns="45544" rIns="91091" bIns="45544" rtlCol="0" anchor="b"/>
          <a:lstStyle>
            <a:lvl1pPr algn="l">
              <a:defRPr sz="1200"/>
            </a:lvl1pPr>
          </a:lstStyle>
          <a:p>
            <a:endParaRPr lang="en-US"/>
          </a:p>
        </p:txBody>
      </p:sp>
      <p:sp>
        <p:nvSpPr>
          <p:cNvPr id="7" name="Slide Number Placeholder 6"/>
          <p:cNvSpPr>
            <a:spLocks noGrp="1"/>
          </p:cNvSpPr>
          <p:nvPr>
            <p:ph type="sldNum" sz="quarter" idx="5"/>
          </p:nvPr>
        </p:nvSpPr>
        <p:spPr>
          <a:xfrm>
            <a:off x="3978386" y="8842618"/>
            <a:ext cx="3043133" cy="464901"/>
          </a:xfrm>
          <a:prstGeom prst="rect">
            <a:avLst/>
          </a:prstGeom>
        </p:spPr>
        <p:txBody>
          <a:bodyPr vert="horz" lIns="91091" tIns="45544" rIns="91091" bIns="45544" rtlCol="0" anchor="b"/>
          <a:lstStyle>
            <a:lvl1pPr algn="r">
              <a:defRPr sz="1200"/>
            </a:lvl1pPr>
          </a:lstStyle>
          <a:p>
            <a:fld id="{B2946943-19CD-48E6-9056-BA02A15EF285}" type="slidenum">
              <a:rPr lang="en-US" smtClean="0"/>
              <a:pPr/>
              <a:t>‹#›</a:t>
            </a:fld>
            <a:endParaRPr lang="en-US"/>
          </a:p>
        </p:txBody>
      </p:sp>
    </p:spTree>
    <p:extLst>
      <p:ext uri="{BB962C8B-B14F-4D97-AF65-F5344CB8AC3E}">
        <p14:creationId xmlns:p14="http://schemas.microsoft.com/office/powerpoint/2010/main" val="3179578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Is the enrollment fee only paid after the student/adult is ACCEPTED?  May want to clarify that $95 is returned if student is not selected to go on the trip (if this is the case).</a:t>
            </a:r>
          </a:p>
          <a:p>
            <a:pPr eaLnBrk="1" hangingPunct="1">
              <a:spcBef>
                <a:spcPct val="0"/>
              </a:spcBef>
            </a:pPr>
            <a:r>
              <a:rPr lang="en-US" altLang="en-US" smtClean="0"/>
              <a:t>Also, maybe a break-down of what the program fee might include (e.g. airfare, hotel, meals, etc.)</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8098" indent="-291577" eaLnBrk="0" hangingPunct="0">
              <a:defRPr>
                <a:solidFill>
                  <a:schemeClr val="tx1"/>
                </a:solidFill>
                <a:latin typeface="Arial" charset="0"/>
              </a:defRPr>
            </a:lvl2pPr>
            <a:lvl3pPr marL="1166303" indent="-233260" eaLnBrk="0" hangingPunct="0">
              <a:defRPr>
                <a:solidFill>
                  <a:schemeClr val="tx1"/>
                </a:solidFill>
                <a:latin typeface="Arial" charset="0"/>
              </a:defRPr>
            </a:lvl3pPr>
            <a:lvl4pPr marL="1632825" indent="-233260" eaLnBrk="0" hangingPunct="0">
              <a:defRPr>
                <a:solidFill>
                  <a:schemeClr val="tx1"/>
                </a:solidFill>
                <a:latin typeface="Arial" charset="0"/>
              </a:defRPr>
            </a:lvl4pPr>
            <a:lvl5pPr marL="2099346" indent="-233260" eaLnBrk="0" hangingPunct="0">
              <a:defRPr>
                <a:solidFill>
                  <a:schemeClr val="tx1"/>
                </a:solidFill>
                <a:latin typeface="Arial" charset="0"/>
              </a:defRPr>
            </a:lvl5pPr>
            <a:lvl6pPr marL="2565866" indent="-233260" eaLnBrk="0" fontAlgn="base" hangingPunct="0">
              <a:spcBef>
                <a:spcPct val="0"/>
              </a:spcBef>
              <a:spcAft>
                <a:spcPct val="0"/>
              </a:spcAft>
              <a:defRPr>
                <a:solidFill>
                  <a:schemeClr val="tx1"/>
                </a:solidFill>
                <a:latin typeface="Arial" charset="0"/>
              </a:defRPr>
            </a:lvl6pPr>
            <a:lvl7pPr marL="3032387" indent="-233260" eaLnBrk="0" fontAlgn="base" hangingPunct="0">
              <a:spcBef>
                <a:spcPct val="0"/>
              </a:spcBef>
              <a:spcAft>
                <a:spcPct val="0"/>
              </a:spcAft>
              <a:defRPr>
                <a:solidFill>
                  <a:schemeClr val="tx1"/>
                </a:solidFill>
                <a:latin typeface="Arial" charset="0"/>
              </a:defRPr>
            </a:lvl7pPr>
            <a:lvl8pPr marL="3498908" indent="-233260" eaLnBrk="0" fontAlgn="base" hangingPunct="0">
              <a:spcBef>
                <a:spcPct val="0"/>
              </a:spcBef>
              <a:spcAft>
                <a:spcPct val="0"/>
              </a:spcAft>
              <a:defRPr>
                <a:solidFill>
                  <a:schemeClr val="tx1"/>
                </a:solidFill>
                <a:latin typeface="Arial" charset="0"/>
              </a:defRPr>
            </a:lvl8pPr>
            <a:lvl9pPr marL="3965430" indent="-233260" eaLnBrk="0" fontAlgn="base" hangingPunct="0">
              <a:spcBef>
                <a:spcPct val="0"/>
              </a:spcBef>
              <a:spcAft>
                <a:spcPct val="0"/>
              </a:spcAft>
              <a:defRPr>
                <a:solidFill>
                  <a:schemeClr val="tx1"/>
                </a:solidFill>
                <a:latin typeface="Arial" charset="0"/>
              </a:defRPr>
            </a:lvl9pPr>
          </a:lstStyle>
          <a:p>
            <a:pPr eaLnBrk="1" hangingPunct="1"/>
            <a:fld id="{2CA63149-E7F8-494F-BCA0-8D00EF68E115}" type="slidenum">
              <a:rPr lang="en-US" altLang="en-US">
                <a:solidFill>
                  <a:prstClr val="black"/>
                </a:solidFill>
              </a:rPr>
              <a:pPr eaLnBrk="1" hangingPunct="1"/>
              <a:t>2</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9D30BB-4B62-4DE1-B3BD-4541569A50D4}"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173408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D30BB-4B62-4DE1-B3BD-4541569A50D4}"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2784175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D30BB-4B62-4DE1-B3BD-4541569A50D4}"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2623987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D35574-B8A5-4C90-8E22-31FDF432D3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5125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8C889E9-7151-4056-86F7-0535ED05A7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000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51FF19-7D43-436D-8543-586A0027B6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5863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56F97A7-8756-457B-BA3C-EDE18B581A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9329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C7872BF-9A5D-4A20-8D0A-D5CE2536C7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310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A2953DD-B783-46E2-9EBB-8AD5ACDC4E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2433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8050824-1ED8-4C88-BC0B-CF58647285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1537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96F2B39-A50F-4142-884E-D20C97A0BA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570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D30BB-4B62-4DE1-B3BD-4541569A50D4}"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10540779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F24C21-EA41-41D0-8E5B-7D108CD5EE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0592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BB3235-B5BD-4B16-93D9-2312048D650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5576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E4F2AE-7A1A-4673-A9A3-ABF1DCEFC4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52945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2D0C63-FB63-47E3-A910-9E7F586514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3797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9D30BB-4B62-4DE1-B3BD-4541569A50D4}"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2845409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9D30BB-4B62-4DE1-B3BD-4541569A50D4}"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193950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9D30BB-4B62-4DE1-B3BD-4541569A50D4}" type="datetimeFigureOut">
              <a:rPr lang="en-US" smtClean="0"/>
              <a:pPr/>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1788274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9D30BB-4B62-4DE1-B3BD-4541569A50D4}" type="datetimeFigureOut">
              <a:rPr lang="en-US" smtClean="0"/>
              <a:pPr/>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2314622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D30BB-4B62-4DE1-B3BD-4541569A50D4}" type="datetimeFigureOut">
              <a:rPr lang="en-US" smtClean="0"/>
              <a:pPr/>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234898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D30BB-4B62-4DE1-B3BD-4541569A50D4}"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91182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D30BB-4B62-4DE1-B3BD-4541569A50D4}"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D0125-2AF5-4755-8820-526A34A040E7}" type="slidenum">
              <a:rPr lang="en-US" smtClean="0"/>
              <a:pPr/>
              <a:t>‹#›</a:t>
            </a:fld>
            <a:endParaRPr lang="en-US"/>
          </a:p>
        </p:txBody>
      </p:sp>
    </p:spTree>
    <p:extLst>
      <p:ext uri="{BB962C8B-B14F-4D97-AF65-F5344CB8AC3E}">
        <p14:creationId xmlns:p14="http://schemas.microsoft.com/office/powerpoint/2010/main" val="377572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D30BB-4B62-4DE1-B3BD-4541569A50D4}" type="datetimeFigureOut">
              <a:rPr lang="en-US" smtClean="0"/>
              <a:pPr/>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D0125-2AF5-4755-8820-526A34A040E7}" type="slidenum">
              <a:rPr lang="en-US" smtClean="0"/>
              <a:pPr/>
              <a:t>‹#›</a:t>
            </a:fld>
            <a:endParaRPr lang="en-US"/>
          </a:p>
        </p:txBody>
      </p:sp>
    </p:spTree>
    <p:extLst>
      <p:ext uri="{BB962C8B-B14F-4D97-AF65-F5344CB8AC3E}">
        <p14:creationId xmlns:p14="http://schemas.microsoft.com/office/powerpoint/2010/main" val="3491503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9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566E186-7211-41E5-A0D4-60E40471F1C2}"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585527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8.jpeg"/><Relationship Id="rId2" Type="http://schemas.openxmlformats.org/officeDocument/2006/relationships/hyperlink" Target="http://www.google.com/imgres?imgurl=http://b.vimeocdn.com/ps/346/346084_300.jpg&amp;imgrefurl=http://vimeo.com/user3100589&amp;usg=__5Lsd30jf21W5BrtM16ylrs68g7E=&amp;h=300&amp;w=300&amp;sz=23&amp;hl=en&amp;start=2&amp;zoom=1&amp;um=1&amp;itbs=1&amp;tbnid=rxwJORcCjJE8tM:&amp;tbnh=116&amp;tbnw=116&amp;prev=/images?q=EF+travel&amp;um=1&amp;hl=en&amp;safe=active&amp;rlz=1T4GPEA_enUS301US301&amp;tbm=isch&amp;ei=jxmmTZb8NI6asAOpkaX6DA" TargetMode="External"/><Relationship Id="rId1" Type="http://schemas.openxmlformats.org/officeDocument/2006/relationships/slideLayout" Target="../slideLayouts/slideLayout1.xml"/><Relationship Id="rId6" Type="http://schemas.openxmlformats.org/officeDocument/2006/relationships/image" Target="../media/image2.jpeg"/><Relationship Id="rId11" Type="http://schemas.openxmlformats.org/officeDocument/2006/relationships/image" Target="../media/image7.jpeg"/><Relationship Id="rId5" Type="http://schemas.openxmlformats.org/officeDocument/2006/relationships/hyperlink" Target="http://www.globalxpeditions.weebly.com/" TargetMode="External"/><Relationship Id="rId10" Type="http://schemas.openxmlformats.org/officeDocument/2006/relationships/image" Target="../media/image6.jpeg"/><Relationship Id="rId4" Type="http://schemas.openxmlformats.org/officeDocument/2006/relationships/image" Target="http://t1.gstatic.com/images?q=tbn:ANd9GcT1kStlyN3zO5fao3G5NrcrE4pZPHmpNRKm1xHp4stznsf6AMmXuJkkVw:b.vimeocdn.com/ps/346/346084_300.jpg" TargetMode="Externa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20" y="112693"/>
            <a:ext cx="9176084" cy="954107"/>
          </a:xfrm>
          <a:prstGeom prst="rect">
            <a:avLst/>
          </a:prstGeom>
          <a:noFill/>
        </p:spPr>
        <p:txBody>
          <a:bodyPr wrap="square" lIns="91440" tIns="45720" rIns="91440" bIns="45720">
            <a:spAutoFit/>
          </a:bodyPr>
          <a:lstStyle/>
          <a:p>
            <a:pPr algn="ctr"/>
            <a:r>
              <a:rPr lang="en-US" sz="2800" b="1" kern="10" spc="0" dirty="0" smtClean="0">
                <a:ln>
                  <a:noFill/>
                </a:ln>
                <a:solidFill>
                  <a:srgbClr val="000000"/>
                </a:solidFill>
                <a:effectLst>
                  <a:outerShdw dist="45791" dir="2021404" algn="ctr" rotWithShape="0">
                    <a:srgbClr val="B2B2B2">
                      <a:alpha val="80000"/>
                    </a:srgbClr>
                  </a:outerShdw>
                </a:effectLst>
                <a:latin typeface="Times New Roman"/>
                <a:cs typeface="Times New Roman"/>
              </a:rPr>
              <a:t>Japan: An Ancient and Modern Adventure</a:t>
            </a:r>
          </a:p>
          <a:p>
            <a:pPr algn="ctr"/>
            <a:r>
              <a:rPr lang="en-US" sz="2800" b="1" kern="10" spc="0" dirty="0" smtClean="0">
                <a:ln>
                  <a:noFill/>
                </a:ln>
                <a:solidFill>
                  <a:srgbClr val="000000"/>
                </a:solidFill>
                <a:effectLst>
                  <a:outerShdw dist="45791" dir="2021404" algn="ctr" rotWithShape="0">
                    <a:srgbClr val="B2B2B2">
                      <a:alpha val="80000"/>
                    </a:srgbClr>
                  </a:outerShdw>
                </a:effectLst>
                <a:latin typeface="Times New Roman"/>
                <a:cs typeface="Times New Roman"/>
              </a:rPr>
              <a:t>Summer 2015</a:t>
            </a:r>
            <a:endParaRPr lang="en-US" sz="2800" b="1" kern="10" spc="0" dirty="0">
              <a:ln>
                <a:noFill/>
              </a:ln>
              <a:solidFill>
                <a:srgbClr val="000000"/>
              </a:solidFill>
              <a:effectLst>
                <a:outerShdw dist="45791" dir="2021404" algn="ctr" rotWithShape="0">
                  <a:srgbClr val="B2B2B2">
                    <a:alpha val="80000"/>
                  </a:srgbClr>
                </a:outerShdw>
              </a:effectLst>
              <a:latin typeface="Times New Roman"/>
              <a:cs typeface="Times New Roman"/>
            </a:endParaRPr>
          </a:p>
        </p:txBody>
      </p:sp>
      <p:sp>
        <p:nvSpPr>
          <p:cNvPr id="7" name="Text Box 4"/>
          <p:cNvSpPr txBox="1">
            <a:spLocks noChangeArrowheads="1"/>
          </p:cNvSpPr>
          <p:nvPr/>
        </p:nvSpPr>
        <p:spPr bwMode="auto">
          <a:xfrm>
            <a:off x="70380" y="4191000"/>
            <a:ext cx="8997420" cy="929832"/>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400" b="1" dirty="0" smtClean="0">
                <a:latin typeface="Calibri" pitchFamily="34" charset="0"/>
              </a:rPr>
              <a:t>NOVEMBER  4</a:t>
            </a:r>
            <a:r>
              <a:rPr lang="en-US" sz="1400" b="1" baseline="30000" dirty="0" smtClean="0">
                <a:latin typeface="Calibri" pitchFamily="34" charset="0"/>
              </a:rPr>
              <a:t>th</a:t>
            </a:r>
            <a:r>
              <a:rPr lang="en-US" sz="1400" b="1" dirty="0" smtClean="0">
                <a:latin typeface="Calibri" pitchFamily="34" charset="0"/>
              </a:rPr>
              <a:t> at 7pm </a:t>
            </a:r>
            <a:r>
              <a:rPr lang="en-US" sz="1400" dirty="0" smtClean="0">
                <a:latin typeface="Calibri" pitchFamily="34" charset="0"/>
              </a:rPr>
              <a:t>in the Moscow Middle School Multi-Purpose room, </a:t>
            </a:r>
            <a:r>
              <a:rPr kumimoji="0" lang="en-US" sz="1400" b="0" i="0" u="none" strike="noStrike" cap="none" normalizeH="0" baseline="0" dirty="0" smtClean="0">
                <a:ln>
                  <a:noFill/>
                </a:ln>
                <a:solidFill>
                  <a:schemeClr val="tx1"/>
                </a:solidFill>
                <a:effectLst/>
                <a:latin typeface="Calibri" pitchFamily="34" charset="0"/>
              </a:rPr>
              <a:t>we will present information about the trip, dates/itinerary, trip requirements, cost and payment options, fundraising opportunities, and we will answer any questions that may arise.  We are very excited about this travel opportunity and hope you will consider </a:t>
            </a:r>
            <a:r>
              <a:rPr lang="en-US" sz="1400" dirty="0" smtClean="0">
                <a:latin typeface="Calibri" pitchFamily="34" charset="0"/>
              </a:rPr>
              <a:t>attending our informational meeting.</a:t>
            </a:r>
            <a:endParaRPr kumimoji="0" lang="en-US" sz="1400" b="0" i="0" u="none" strike="noStrike" cap="none" normalizeH="0" baseline="0" dirty="0" smtClean="0">
              <a:ln>
                <a:noFill/>
              </a:ln>
              <a:solidFill>
                <a:schemeClr val="tx1"/>
              </a:solidFill>
              <a:effectLst/>
              <a:latin typeface="Arial" pitchFamily="34" charset="0"/>
            </a:endParaRPr>
          </a:p>
        </p:txBody>
      </p:sp>
      <p:sp>
        <p:nvSpPr>
          <p:cNvPr id="9" name="Text Box 6"/>
          <p:cNvSpPr txBox="1">
            <a:spLocks noChangeArrowheads="1"/>
          </p:cNvSpPr>
          <p:nvPr/>
        </p:nvSpPr>
        <p:spPr bwMode="auto">
          <a:xfrm>
            <a:off x="70380" y="6530975"/>
            <a:ext cx="8997419" cy="250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100" b="1" i="1" u="sng" dirty="0" smtClean="0">
                <a:latin typeface="Calibri" pitchFamily="34" charset="0"/>
              </a:rPr>
              <a:t>Note</a:t>
            </a:r>
            <a:r>
              <a:rPr lang="en-US" sz="1100" b="1" i="1" dirty="0" smtClean="0">
                <a:latin typeface="Calibri" pitchFamily="34" charset="0"/>
              </a:rPr>
              <a:t>: t</a:t>
            </a:r>
            <a:r>
              <a:rPr kumimoji="0" lang="en-US" sz="1100" b="1" i="1" u="none" strike="noStrike" cap="none" normalizeH="0" baseline="0" dirty="0" smtClean="0">
                <a:ln>
                  <a:noFill/>
                </a:ln>
                <a:solidFill>
                  <a:schemeClr val="tx1"/>
                </a:solidFill>
                <a:effectLst/>
                <a:latin typeface="Calibri" pitchFamily="34" charset="0"/>
              </a:rPr>
              <a:t>his trip is not affiliated with Moscow Middle School or the Moscow School District.  It is an independent student/parent educational opportunity</a:t>
            </a:r>
            <a:r>
              <a:rPr kumimoji="0" lang="en-US" sz="1100" b="0" i="0" u="none" strike="noStrike" cap="none" normalizeH="0" baseline="0" dirty="0" smtClean="0">
                <a:ln>
                  <a:noFill/>
                </a:ln>
                <a:solidFill>
                  <a:schemeClr val="tx1"/>
                </a:solidFill>
                <a:effectLst/>
                <a:latin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pic>
        <p:nvPicPr>
          <p:cNvPr id="26" name="ipfrxwJORcCjJE8tM:" descr="http://t1.gstatic.com/images?q=tbn:ANd9GcT1kStlyN3zO5fao3G5NrcrE4pZPHmpNRKm1xHp4stznsf6AMmXuJkkVw:b.vimeocdn.com/ps/346/346084_300.jpg">
            <a:hlinkClick r:id="rId2"/>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0" y="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70380" y="3352800"/>
            <a:ext cx="8997420" cy="838200"/>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en-US" sz="1200" b="0" i="0" u="none" strike="noStrike" cap="none" normalizeH="0" baseline="0" dirty="0" smtClean="0">
                <a:ln>
                  <a:noFill/>
                </a:ln>
                <a:solidFill>
                  <a:schemeClr val="tx1"/>
                </a:solidFill>
                <a:effectLst/>
                <a:latin typeface="Calibri" pitchFamily="34" charset="0"/>
              </a:rPr>
              <a:t>Jason Albrecht and Matthew Haley, in conjunction with EF educational tours, would like to inform you about an upcoming educational travel opportunity to Japan in the summer of 2015.  This opportunity is available for </a:t>
            </a:r>
            <a:r>
              <a:rPr lang="en-US" sz="1200" dirty="0" smtClean="0">
                <a:latin typeface="Calibri" pitchFamily="34" charset="0"/>
              </a:rPr>
              <a:t>current 6</a:t>
            </a:r>
            <a:r>
              <a:rPr kumimoji="0" lang="en-US" sz="1200" b="0" i="0" u="none" strike="noStrike" cap="none" normalizeH="0" baseline="30000" dirty="0" smtClean="0">
                <a:ln>
                  <a:noFill/>
                </a:ln>
                <a:solidFill>
                  <a:schemeClr val="tx1"/>
                </a:solidFill>
                <a:effectLst/>
                <a:latin typeface="Calibri" pitchFamily="34" charset="0"/>
              </a:rPr>
              <a:t>th </a:t>
            </a:r>
            <a:r>
              <a:rPr kumimoji="0" lang="en-US" sz="1200" b="0" i="0" u="none" strike="noStrike" cap="none" normalizeH="0" baseline="0" dirty="0" smtClean="0">
                <a:ln>
                  <a:noFill/>
                </a:ln>
                <a:solidFill>
                  <a:schemeClr val="tx1"/>
                </a:solidFill>
                <a:effectLst/>
                <a:latin typeface="Times New Roman" pitchFamily="18" charset="0"/>
              </a:rPr>
              <a:t>-</a:t>
            </a:r>
            <a:r>
              <a:rPr kumimoji="0" lang="en-US" sz="1200" b="0" i="0" u="none" strike="noStrike" cap="none" normalizeH="0" baseline="0" dirty="0" smtClean="0">
                <a:ln>
                  <a:noFill/>
                </a:ln>
                <a:solidFill>
                  <a:schemeClr val="tx1"/>
                </a:solidFill>
                <a:effectLst/>
                <a:latin typeface="Calibri" pitchFamily="34" charset="0"/>
              </a:rPr>
              <a:t> 8</a:t>
            </a:r>
            <a:r>
              <a:rPr kumimoji="0" lang="en-US" sz="1200" b="0" i="0" u="none" strike="noStrike" cap="none" normalizeH="0" baseline="30000" dirty="0" smtClean="0">
                <a:ln>
                  <a:noFill/>
                </a:ln>
                <a:solidFill>
                  <a:schemeClr val="tx1"/>
                </a:solidFill>
                <a:effectLst/>
                <a:latin typeface="Calibri" pitchFamily="34" charset="0"/>
              </a:rPr>
              <a:t>th</a:t>
            </a:r>
            <a:r>
              <a:rPr kumimoji="0" lang="en-US" sz="1200" b="0" i="0" u="none" strike="noStrike" cap="none" normalizeH="0" baseline="0" dirty="0" smtClean="0">
                <a:ln>
                  <a:noFill/>
                </a:ln>
                <a:solidFill>
                  <a:schemeClr val="tx1"/>
                </a:solidFill>
                <a:effectLst/>
                <a:latin typeface="Calibri" pitchFamily="34" charset="0"/>
              </a:rPr>
              <a:t> grade students in Moscow and the surrounding communities, as well as their parents or adult</a:t>
            </a:r>
            <a:r>
              <a:rPr kumimoji="0" lang="en-US" sz="1200" b="0" i="0" u="none" strike="noStrike" cap="none" normalizeH="0" dirty="0" smtClean="0">
                <a:ln>
                  <a:noFill/>
                </a:ln>
                <a:solidFill>
                  <a:schemeClr val="tx1"/>
                </a:solidFill>
                <a:effectLst/>
                <a:latin typeface="Calibri" pitchFamily="34" charset="0"/>
              </a:rPr>
              <a:t> relatives</a:t>
            </a:r>
            <a:r>
              <a:rPr kumimoji="0" lang="en-US" sz="1200" b="0" i="0" u="none" strike="noStrike" cap="none" normalizeH="0" baseline="0" dirty="0" smtClean="0">
                <a:ln>
                  <a:noFill/>
                </a:ln>
                <a:solidFill>
                  <a:schemeClr val="tx1"/>
                </a:solidFill>
                <a:effectLst/>
                <a:latin typeface="Calibri" pitchFamily="34" charset="0"/>
              </a:rPr>
              <a:t>. Requirements for the trip will include pre- and post-trip team building opportunities and learning about past and present Japanese culture, language, and customs.</a:t>
            </a:r>
            <a:endParaRPr kumimoji="0" lang="en-US" sz="1200" b="0" i="0" u="none" strike="noStrike" cap="none" normalizeH="0" baseline="0" dirty="0" smtClean="0">
              <a:ln>
                <a:noFill/>
              </a:ln>
              <a:solidFill>
                <a:schemeClr val="tx1"/>
              </a:solidFill>
              <a:effectLst/>
              <a:latin typeface="Arial" pitchFamily="34" charset="0"/>
            </a:endParaRPr>
          </a:p>
        </p:txBody>
      </p:sp>
      <p:sp>
        <p:nvSpPr>
          <p:cNvPr id="27" name="TextBox 26"/>
          <p:cNvSpPr txBox="1"/>
          <p:nvPr/>
        </p:nvSpPr>
        <p:spPr>
          <a:xfrm>
            <a:off x="1219200" y="5105400"/>
            <a:ext cx="6705600" cy="1261884"/>
          </a:xfrm>
          <a:prstGeom prst="rect">
            <a:avLst/>
          </a:prstGeom>
          <a:noFill/>
        </p:spPr>
        <p:txBody>
          <a:bodyPr wrap="square" rtlCol="0">
            <a:spAutoFit/>
          </a:bodyPr>
          <a:lstStyle/>
          <a:p>
            <a:pPr algn="ctr"/>
            <a:r>
              <a:rPr lang="en-US" sz="1400" b="1" u="sng" dirty="0" smtClean="0"/>
              <a:t>Trip Information: </a:t>
            </a:r>
          </a:p>
          <a:p>
            <a:pPr algn="ctr"/>
            <a:r>
              <a:rPr lang="en-US" sz="1200" b="1" dirty="0" smtClean="0"/>
              <a:t>Cost for Students:</a:t>
            </a:r>
            <a:r>
              <a:rPr lang="en-US" sz="1200" dirty="0" smtClean="0"/>
              <a:t> $4,399; </a:t>
            </a:r>
            <a:r>
              <a:rPr lang="en-US" sz="1200" b="1" dirty="0" smtClean="0"/>
              <a:t>Cost for Adults</a:t>
            </a:r>
            <a:r>
              <a:rPr lang="en-US" sz="1200" dirty="0" smtClean="0"/>
              <a:t>: $4,734 (Monthly payment plans are available; we are </a:t>
            </a:r>
            <a:r>
              <a:rPr lang="en-US" sz="1200" u="sng" dirty="0" smtClean="0"/>
              <a:t>dedicated </a:t>
            </a:r>
            <a:r>
              <a:rPr lang="en-US" sz="1200" dirty="0" smtClean="0"/>
              <a:t>to helping you earn this trip and we will provide five all group fundraisers)</a:t>
            </a:r>
          </a:p>
          <a:p>
            <a:pPr algn="ctr"/>
            <a:r>
              <a:rPr lang="en-US" sz="1200" b="1" dirty="0" smtClean="0"/>
              <a:t>Length of Trip: </a:t>
            </a:r>
            <a:r>
              <a:rPr lang="en-US" sz="1200" dirty="0"/>
              <a:t>9</a:t>
            </a:r>
            <a:r>
              <a:rPr lang="en-US" sz="1200" dirty="0" smtClean="0"/>
              <a:t> days in Japan, visiting Tokyo, Kamakura, Kyoto, and Osaka</a:t>
            </a:r>
          </a:p>
          <a:p>
            <a:pPr algn="ctr"/>
            <a:r>
              <a:rPr lang="en-US" sz="1200" b="1" dirty="0" smtClean="0"/>
              <a:t>Estimated Number of Participants: </a:t>
            </a:r>
            <a:r>
              <a:rPr lang="en-US" sz="1200" dirty="0" smtClean="0"/>
              <a:t>45 travelers including advisors and parents </a:t>
            </a:r>
          </a:p>
          <a:p>
            <a:pPr algn="ctr"/>
            <a:endParaRPr lang="en-US" sz="1400" dirty="0" smtClean="0"/>
          </a:p>
        </p:txBody>
      </p:sp>
      <p:sp>
        <p:nvSpPr>
          <p:cNvPr id="31" name="Text Box 6"/>
          <p:cNvSpPr txBox="1">
            <a:spLocks noChangeArrowheads="1"/>
          </p:cNvSpPr>
          <p:nvPr/>
        </p:nvSpPr>
        <p:spPr bwMode="auto">
          <a:xfrm>
            <a:off x="70381" y="6172200"/>
            <a:ext cx="8997419" cy="324868"/>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1200" dirty="0" smtClean="0">
                <a:latin typeface="Calibri" pitchFamily="34" charset="0"/>
              </a:rPr>
              <a:t>If you have specific questions or need additional information please visit us at </a:t>
            </a:r>
            <a:r>
              <a:rPr lang="en-US" sz="1200" dirty="0" smtClean="0">
                <a:latin typeface="Calibri" pitchFamily="34" charset="0"/>
                <a:hlinkClick r:id="rId5"/>
              </a:rPr>
              <a:t>www.globalxpeditions.weebly.com</a:t>
            </a:r>
            <a:r>
              <a:rPr lang="en-US" sz="1200" dirty="0" smtClean="0">
                <a:latin typeface="Calibri" pitchFamily="34" charset="0"/>
              </a:rPr>
              <a:t>. </a:t>
            </a:r>
            <a:endParaRPr lang="en-US" sz="1200" dirty="0">
              <a:latin typeface="Times New Roman" pitchFamily="18" charset="0"/>
            </a:endParaRPr>
          </a:p>
        </p:txBody>
      </p:sp>
      <p:pic>
        <p:nvPicPr>
          <p:cNvPr id="28" name="ipfrxwJORcCjJE8tM:" descr="http://t1.gstatic.com/images?q=tbn:ANd9GcT1kStlyN3zO5fao3G5NrcrE4pZPHmpNRKm1xHp4stznsf6AMmXuJkkVw:b.vimeocdn.com/ps/346/346084_300.jpg">
            <a:hlinkClick r:id="rId2"/>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01000" y="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4.bp.blogspot.com/_esI-JjdXJLw/TI3pL0LV-SI/AAAAAAAAAEM/JukKoSG9mz4/s1600/Mt+Fuji+and+hous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77946" y="1254848"/>
            <a:ext cx="1766303" cy="2047317"/>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Lst>
        </p:spPr>
      </p:pic>
      <p:pic>
        <p:nvPicPr>
          <p:cNvPr id="1028" name="Picture 4" descr="http://www.expattaxjapan.com/japan-garden_00245728.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29497" y="1254849"/>
            <a:ext cx="1048449" cy="2047316"/>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Lst>
        </p:spPr>
      </p:pic>
      <p:pic>
        <p:nvPicPr>
          <p:cNvPr id="1030" name="Picture 6" descr="http://moviebuzzers.com/wp-content/uploads/2012/08/kenwatanabe.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4400" y="1254849"/>
            <a:ext cx="915097" cy="2062774"/>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36" name="Picture 12" descr="http://www.volleywood.net/wp-content/uploads/2011/01/tokyo_postcard9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44249" y="1254848"/>
            <a:ext cx="1688830" cy="206277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38" name="Picture 14" descr="http://www.columbia.edu/cu/anime/images/chibi.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319382" y="1268808"/>
            <a:ext cx="1045659" cy="2033357"/>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40" name="Picture 16" descr="http://www.rampartsofcivilization.com/wp-content/uploads/2011/07/KABUKI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747" y="1254849"/>
            <a:ext cx="894653" cy="204731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brightfutures.jp/wp-content/uploads/2010/12/honda_asimo.jp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r="25505"/>
          <a:stretch/>
        </p:blipFill>
        <p:spPr bwMode="auto">
          <a:xfrm>
            <a:off x="8365041" y="1254848"/>
            <a:ext cx="778959" cy="204731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upload.wikimedia.org/wikipedia/commons/thumb/4/43/Asashoryu_Jan08.JPG/200px-Asashoryu_Jan08.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245148" y="1267516"/>
            <a:ext cx="1045659" cy="2061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805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0" y="0"/>
            <a:ext cx="9144000" cy="1219200"/>
          </a:xfrm>
        </p:spPr>
        <p:txBody>
          <a:bodyPr/>
          <a:lstStyle/>
          <a:p>
            <a:pPr algn="ctr" eaLnBrk="1" hangingPunct="1">
              <a:buFontTx/>
              <a:buNone/>
              <a:defRPr/>
            </a:pPr>
            <a:r>
              <a:rPr lang="en-US" sz="2600" b="1" dirty="0" smtClean="0">
                <a:effectLst>
                  <a:outerShdw blurRad="38100" dist="38100" dir="2700000" algn="tl">
                    <a:srgbClr val="FFFFFF"/>
                  </a:outerShdw>
                </a:effectLst>
              </a:rPr>
              <a:t>Student Cost </a:t>
            </a:r>
            <a:r>
              <a:rPr lang="en-US" sz="2600" dirty="0" smtClean="0">
                <a:effectLst>
                  <a:outerShdw blurRad="38100" dist="38100" dir="2700000" algn="tl">
                    <a:srgbClr val="FFFFFF"/>
                  </a:outerShdw>
                </a:effectLst>
              </a:rPr>
              <a:t>= $4,399   </a:t>
            </a:r>
            <a:r>
              <a:rPr lang="en-US" sz="2600" dirty="0">
                <a:effectLst>
                  <a:outerShdw blurRad="38100" dist="38100" dir="2700000" algn="tl">
                    <a:srgbClr val="FFFFFF"/>
                  </a:outerShdw>
                </a:effectLst>
              </a:rPr>
              <a:t> </a:t>
            </a:r>
            <a:r>
              <a:rPr lang="en-US" sz="2600" dirty="0" smtClean="0">
                <a:effectLst>
                  <a:outerShdw blurRad="38100" dist="38100" dir="2700000" algn="tl">
                    <a:srgbClr val="FFFFFF"/>
                  </a:outerShdw>
                </a:effectLst>
              </a:rPr>
              <a:t> (Est. $248/month)</a:t>
            </a:r>
          </a:p>
          <a:p>
            <a:pPr algn="ctr" eaLnBrk="1" hangingPunct="1">
              <a:buFontTx/>
              <a:buNone/>
              <a:defRPr/>
            </a:pPr>
            <a:r>
              <a:rPr lang="en-US" sz="2600" dirty="0" smtClean="0">
                <a:effectLst>
                  <a:outerShdw blurRad="38100" dist="38100" dir="2700000" algn="tl">
                    <a:srgbClr val="FFFFFF"/>
                  </a:outerShdw>
                </a:effectLst>
              </a:rPr>
              <a:t> </a:t>
            </a:r>
            <a:r>
              <a:rPr lang="en-US" sz="2600" b="1" dirty="0" smtClean="0">
                <a:effectLst>
                  <a:outerShdw blurRad="38100" dist="38100" dir="2700000" algn="tl">
                    <a:srgbClr val="FFFFFF"/>
                  </a:outerShdw>
                </a:effectLst>
              </a:rPr>
              <a:t>Adult Cost </a:t>
            </a:r>
            <a:r>
              <a:rPr lang="en-US" sz="2600" dirty="0" smtClean="0">
                <a:effectLst>
                  <a:outerShdw blurRad="38100" dist="38100" dir="2700000" algn="tl">
                    <a:srgbClr val="FFFFFF"/>
                  </a:outerShdw>
                </a:effectLst>
              </a:rPr>
              <a:t>= $4,734 	(Est. $270/month)</a:t>
            </a:r>
          </a:p>
        </p:txBody>
      </p:sp>
      <p:graphicFrame>
        <p:nvGraphicFramePr>
          <p:cNvPr id="11307" name="Group 43"/>
          <p:cNvGraphicFramePr>
            <a:graphicFrameLocks noGrp="1"/>
          </p:cNvGraphicFramePr>
          <p:nvPr>
            <p:extLst>
              <p:ext uri="{D42A27DB-BD31-4B8C-83A1-F6EECF244321}">
                <p14:modId xmlns:p14="http://schemas.microsoft.com/office/powerpoint/2010/main" val="967050870"/>
              </p:ext>
            </p:extLst>
          </p:nvPr>
        </p:nvGraphicFramePr>
        <p:xfrm>
          <a:off x="304800" y="1096850"/>
          <a:ext cx="6096000" cy="4959272"/>
        </p:xfrm>
        <a:graphic>
          <a:graphicData uri="http://schemas.openxmlformats.org/drawingml/2006/table">
            <a:tbl>
              <a:tblPr/>
              <a:tblGrid>
                <a:gridCol w="4953000"/>
                <a:gridCol w="1143000"/>
              </a:tblGrid>
              <a:tr h="44746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dirty="0" smtClean="0">
                          <a:ln>
                            <a:noFill/>
                          </a:ln>
                          <a:solidFill>
                            <a:schemeClr val="tx1"/>
                          </a:solidFill>
                          <a:effectLst>
                            <a:outerShdw blurRad="38100" dist="38100" dir="2700000" algn="tl">
                              <a:srgbClr val="FFFFFF"/>
                            </a:outerShdw>
                          </a:effectLst>
                          <a:latin typeface="Arial" charset="0"/>
                        </a:rPr>
                        <a:t>Project Cost Breakdown/Summary</a:t>
                      </a:r>
                    </a:p>
                  </a:txBody>
                  <a:tcPr marT="45711" marB="4571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348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Enrollment Fee (non-refundable)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FFFFFF"/>
                            </a:outerShdw>
                          </a:effectLst>
                          <a:latin typeface="Arial" charset="0"/>
                        </a:rPr>
                        <a:t>This fee is waived IF you have traveled with us before.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$95</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Program Fee</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$4,501</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Group Gratuity Fees </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$58</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All Inclusive Travel Insurance</a:t>
                      </a:r>
                      <a:endParaRPr kumimoji="0" lang="en-US" sz="1200" b="0" i="0" u="none" strike="noStrike" cap="none" normalizeH="0" baseline="0" dirty="0" smtClean="0">
                        <a:ln>
                          <a:noFill/>
                        </a:ln>
                        <a:solidFill>
                          <a:schemeClr val="tx1"/>
                        </a:solidFill>
                        <a:effectLst>
                          <a:outerShdw blurRad="38100" dist="38100" dir="2700000" algn="tl">
                            <a:srgbClr val="FFFFFF"/>
                          </a:outerShdw>
                        </a:effectLst>
                        <a:latin typeface="Arial" charset="0"/>
                      </a:endParaRP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$145</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3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Adult Supplement </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$335</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Early Enrollment Discount by Dec. 6</a:t>
                      </a:r>
                      <a:r>
                        <a:rPr kumimoji="0" lang="en-US" sz="1800" b="0" i="0" u="none" strike="noStrike" cap="none" normalizeH="0" baseline="30000" dirty="0" smtClean="0">
                          <a:ln>
                            <a:noFill/>
                          </a:ln>
                          <a:solidFill>
                            <a:schemeClr val="tx1"/>
                          </a:solidFill>
                          <a:effectLst>
                            <a:outerShdw blurRad="38100" dist="38100" dir="2700000" algn="tl">
                              <a:srgbClr val="FFFFFF"/>
                            </a:outerShdw>
                          </a:effectLst>
                          <a:latin typeface="Arial" charset="0"/>
                        </a:rPr>
                        <a:t>th</a:t>
                      </a: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 </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rPr>
                        <a:t>- $200</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EF Additional Adjustment</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rPr>
                        <a:t>-$100</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outerShdw blurRad="38100" dist="38100" dir="2700000" algn="tl">
                              <a:srgbClr val="FFFFFF"/>
                            </a:outerShdw>
                          </a:effectLst>
                          <a:latin typeface="Arial" charset="0"/>
                        </a:rPr>
                        <a:t>Monthly Auto-Pay Discount </a:t>
                      </a:r>
                    </a:p>
                  </a:txBody>
                  <a:tcPr marT="45711" marB="4571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rPr>
                        <a:t>-$100</a:t>
                      </a:r>
                    </a:p>
                  </a:txBody>
                  <a:tcPr marT="45711" marB="4571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5307294" y="2275111"/>
            <a:ext cx="5029203" cy="2544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financialiceberg.com/uploads/JUL22YEN.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86600" y="4088642"/>
            <a:ext cx="1735508" cy="169501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6172200"/>
            <a:ext cx="9122426" cy="923330"/>
          </a:xfrm>
          <a:prstGeom prst="rect">
            <a:avLst/>
          </a:prstGeom>
          <a:noFill/>
        </p:spPr>
        <p:txBody>
          <a:bodyPr wrap="square" rtlCol="0">
            <a:spAutoFit/>
          </a:bodyPr>
          <a:lstStyle/>
          <a:p>
            <a:pPr algn="ctr"/>
            <a:r>
              <a:rPr lang="en-US" b="1" dirty="0" smtClean="0">
                <a:solidFill>
                  <a:srgbClr val="000000"/>
                </a:solidFill>
                <a:effectLst>
                  <a:outerShdw blurRad="38100" dist="38100" dir="2700000" algn="tl">
                    <a:srgbClr val="FFFFFF"/>
                  </a:outerShdw>
                </a:effectLst>
              </a:rPr>
              <a:t>Due to the higher cost of this opportunity, we will run FIVE all group fundraisers </a:t>
            </a:r>
          </a:p>
          <a:p>
            <a:pPr algn="ctr"/>
            <a:r>
              <a:rPr lang="en-US" b="1" dirty="0" smtClean="0">
                <a:solidFill>
                  <a:srgbClr val="000000"/>
                </a:solidFill>
                <a:effectLst>
                  <a:outerShdw blurRad="38100" dist="38100" dir="2700000" algn="tl">
                    <a:srgbClr val="FFFFFF"/>
                  </a:outerShdw>
                </a:effectLst>
              </a:rPr>
              <a:t>to help you earn your way to this adventure-of-a-lifetime! </a:t>
            </a:r>
          </a:p>
          <a:p>
            <a:endParaRPr lang="en-US" dirty="0">
              <a:solidFill>
                <a:srgbClr val="000000"/>
              </a:solidFill>
            </a:endParaRPr>
          </a:p>
        </p:txBody>
      </p:sp>
    </p:spTree>
    <p:extLst>
      <p:ext uri="{BB962C8B-B14F-4D97-AF65-F5344CB8AC3E}">
        <p14:creationId xmlns:p14="http://schemas.microsoft.com/office/powerpoint/2010/main" val="1937935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3957</TotalTime>
  <Words>431</Words>
  <Application>Microsoft Office PowerPoint</Application>
  <PresentationFormat>On-screen Show (4:3)</PresentationFormat>
  <Paragraphs>35</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Default Design</vt:lpstr>
      <vt:lpstr>PowerPoint Presentation</vt:lpstr>
      <vt:lpstr>PowerPoint Presentation</vt:lpstr>
    </vt:vector>
  </TitlesOfParts>
  <Company>Moscow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Haley, Matthew</dc:creator>
  <cp:lastModifiedBy>Haley, Matthew</cp:lastModifiedBy>
  <cp:revision>40</cp:revision>
  <cp:lastPrinted>2013-09-30T14:39:19Z</cp:lastPrinted>
  <dcterms:created xsi:type="dcterms:W3CDTF">2012-05-21T23:33:45Z</dcterms:created>
  <dcterms:modified xsi:type="dcterms:W3CDTF">2013-09-30T14:44:49Z</dcterms:modified>
</cp:coreProperties>
</file>